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78"/>
  </p:notesMasterIdLst>
  <p:sldIdLst>
    <p:sldId id="256" r:id="rId2"/>
    <p:sldId id="437" r:id="rId3"/>
    <p:sldId id="361" r:id="rId4"/>
    <p:sldId id="350" r:id="rId5"/>
    <p:sldId id="342" r:id="rId6"/>
    <p:sldId id="375" r:id="rId7"/>
    <p:sldId id="399" r:id="rId8"/>
    <p:sldId id="396" r:id="rId9"/>
    <p:sldId id="398" r:id="rId10"/>
    <p:sldId id="429" r:id="rId11"/>
    <p:sldId id="425" r:id="rId12"/>
    <p:sldId id="393" r:id="rId13"/>
    <p:sldId id="435" r:id="rId14"/>
    <p:sldId id="431" r:id="rId15"/>
    <p:sldId id="433" r:id="rId16"/>
    <p:sldId id="430" r:id="rId17"/>
    <p:sldId id="348" r:id="rId18"/>
    <p:sldId id="349" r:id="rId19"/>
    <p:sldId id="432" r:id="rId20"/>
    <p:sldId id="370" r:id="rId21"/>
    <p:sldId id="436" r:id="rId22"/>
    <p:sldId id="401" r:id="rId23"/>
    <p:sldId id="368" r:id="rId24"/>
    <p:sldId id="352" r:id="rId25"/>
    <p:sldId id="365" r:id="rId26"/>
    <p:sldId id="424" r:id="rId27"/>
    <p:sldId id="369" r:id="rId28"/>
    <p:sldId id="341" r:id="rId29"/>
    <p:sldId id="377" r:id="rId30"/>
    <p:sldId id="364" r:id="rId31"/>
    <p:sldId id="378" r:id="rId32"/>
    <p:sldId id="358" r:id="rId33"/>
    <p:sldId id="434" r:id="rId34"/>
    <p:sldId id="400" r:id="rId35"/>
    <p:sldId id="340" r:id="rId36"/>
    <p:sldId id="363" r:id="rId37"/>
    <p:sldId id="395" r:id="rId38"/>
    <p:sldId id="372" r:id="rId39"/>
    <p:sldId id="343" r:id="rId40"/>
    <p:sldId id="344" r:id="rId41"/>
    <p:sldId id="345" r:id="rId42"/>
    <p:sldId id="409" r:id="rId43"/>
    <p:sldId id="407" r:id="rId44"/>
    <p:sldId id="405" r:id="rId45"/>
    <p:sldId id="410" r:id="rId46"/>
    <p:sldId id="422" r:id="rId47"/>
    <p:sldId id="412" r:id="rId48"/>
    <p:sldId id="411" r:id="rId49"/>
    <p:sldId id="413" r:id="rId50"/>
    <p:sldId id="371" r:id="rId51"/>
    <p:sldId id="355" r:id="rId52"/>
    <p:sldId id="386" r:id="rId53"/>
    <p:sldId id="356" r:id="rId54"/>
    <p:sldId id="415" r:id="rId55"/>
    <p:sldId id="357" r:id="rId56"/>
    <p:sldId id="427" r:id="rId57"/>
    <p:sldId id="388" r:id="rId58"/>
    <p:sldId id="428" r:id="rId59"/>
    <p:sldId id="402" r:id="rId60"/>
    <p:sldId id="391" r:id="rId61"/>
    <p:sldId id="403" r:id="rId62"/>
    <p:sldId id="404" r:id="rId63"/>
    <p:sldId id="426" r:id="rId64"/>
    <p:sldId id="423" r:id="rId65"/>
    <p:sldId id="346" r:id="rId66"/>
    <p:sldId id="420" r:id="rId67"/>
    <p:sldId id="419" r:id="rId68"/>
    <p:sldId id="421" r:id="rId69"/>
    <p:sldId id="418" r:id="rId70"/>
    <p:sldId id="353" r:id="rId71"/>
    <p:sldId id="360" r:id="rId72"/>
    <p:sldId id="380" r:id="rId73"/>
    <p:sldId id="354" r:id="rId74"/>
    <p:sldId id="384" r:id="rId75"/>
    <p:sldId id="359" r:id="rId76"/>
    <p:sldId id="397" r:id="rId7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eber, Bruce" initials="WB" lastIdx="1" clrIdx="0">
    <p:extLst>
      <p:ext uri="{19B8F6BF-5375-455C-9EA6-DF929625EA0E}">
        <p15:presenceInfo xmlns:p15="http://schemas.microsoft.com/office/powerpoint/2012/main" userId="S-1-5-21-2126451634-1777035166-1552899311-826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571" autoAdjust="0"/>
    <p:restoredTop sz="93669" autoAdjust="0"/>
  </p:normalViewPr>
  <p:slideViewPr>
    <p:cSldViewPr>
      <p:cViewPr varScale="1">
        <p:scale>
          <a:sx n="84" d="100"/>
          <a:sy n="84" d="100"/>
        </p:scale>
        <p:origin x="1254" y="6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6144"/>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2231D17-8B72-4B2F-9CAC-22822E2248ED}" type="datetimeFigureOut">
              <a:rPr lang="en-US" smtClean="0"/>
              <a:t>12/11/2018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FF3B2C1-F80C-460D-A43F-A2C76F56B836}" type="slidenum">
              <a:rPr lang="en-US" smtClean="0"/>
              <a:t>‹#›</a:t>
            </a:fld>
            <a:endParaRPr lang="en-US"/>
          </a:p>
        </p:txBody>
      </p:sp>
    </p:spTree>
    <p:extLst>
      <p:ext uri="{BB962C8B-B14F-4D97-AF65-F5344CB8AC3E}">
        <p14:creationId xmlns:p14="http://schemas.microsoft.com/office/powerpoint/2010/main" val="2357909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F3B2C1-F80C-460D-A43F-A2C76F56B836}" type="slidenum">
              <a:rPr lang="en-US" smtClean="0"/>
              <a:t>13</a:t>
            </a:fld>
            <a:endParaRPr lang="en-US"/>
          </a:p>
        </p:txBody>
      </p:sp>
    </p:spTree>
    <p:extLst>
      <p:ext uri="{BB962C8B-B14F-4D97-AF65-F5344CB8AC3E}">
        <p14:creationId xmlns:p14="http://schemas.microsoft.com/office/powerpoint/2010/main" val="2080039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FF3B2C1-F80C-460D-A43F-A2C76F56B836}" type="slidenum">
              <a:rPr lang="en-US" smtClean="0"/>
              <a:t>15</a:t>
            </a:fld>
            <a:endParaRPr lang="en-US"/>
          </a:p>
        </p:txBody>
      </p:sp>
    </p:spTree>
    <p:extLst>
      <p:ext uri="{BB962C8B-B14F-4D97-AF65-F5344CB8AC3E}">
        <p14:creationId xmlns:p14="http://schemas.microsoft.com/office/powerpoint/2010/main" val="22333356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58D6D2-150C-4C9A-8124-07BF837F9213}" type="datetime1">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6E47E-09B3-497C-8813-9295B8339666}"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A74567-B37C-42DF-80AF-93E22BA42DB0}" type="datetime1">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6E47E-09B3-497C-8813-9295B833966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5C2D4E-448D-4EB4-A50D-72513A37B100}" type="datetime1">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6E47E-09B3-497C-8813-9295B833966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5C017A-B7D2-4345-B70B-2DE540210D20}" type="datetime1">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6E47E-09B3-497C-8813-9295B833966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3BD2D5-4C80-4299-9E3F-D32B8BA63DEA}" type="datetime1">
              <a:rPr lang="en-US" smtClean="0"/>
              <a:t>12/11/2018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6E47E-09B3-497C-8813-9295B8339666}"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559D86B-BBE3-43E1-9D59-3AD426C7D736}" type="datetime1">
              <a:rPr lang="en-US" smtClean="0"/>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16E47E-09B3-497C-8813-9295B833966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A2E310A-C22A-4FD3-AA35-60F258EAB203}" type="datetime1">
              <a:rPr lang="en-US" smtClean="0"/>
              <a:t>12/11/2018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16E47E-09B3-497C-8813-9295B8339666}"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C47970E-5739-4477-AE00-529D3EE8607F}" type="datetime1">
              <a:rPr lang="en-US" smtClean="0"/>
              <a:t>12/11/2018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16E47E-09B3-497C-8813-9295B833966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AD92B9-A9DE-4AEF-9CA5-691D1EC7B2A2}" type="datetime1">
              <a:rPr lang="en-US" smtClean="0"/>
              <a:t>12/11/2018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16E47E-09B3-497C-8813-9295B833966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77BC695-A19E-42E0-82A5-DA1B9B63237E}" type="datetime1">
              <a:rPr lang="en-US" smtClean="0"/>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16E47E-09B3-497C-8813-9295B8339666}"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9C1E21-61C9-43BD-88A0-F5F6EF6DCEC5}" type="datetime1">
              <a:rPr lang="en-US" smtClean="0"/>
              <a:t>12/11/2018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16E47E-09B3-497C-8813-9295B833966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lum/>
          </a:blip>
          <a:srcRect/>
          <a:tile tx="0" ty="0" sx="100000" sy="100000" flip="none" algn="tl"/>
        </a:blipFill>
        <a:effectLst/>
      </p:bgPr>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26C5B9B2-EE57-48D5-8E5A-ECD8AB6C2A43}" type="datetime1">
              <a:rPr lang="en-US" smtClean="0"/>
              <a:t>12/11/2018</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6616E47E-09B3-497C-8813-9295B833966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file:///C:\Documents%20and%20Settings\esregalado\Local%20Settings\Temp\harrisburgpa.gov"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28800"/>
            <a:ext cx="7239000" cy="1470025"/>
          </a:xfrm>
        </p:spPr>
        <p:txBody>
          <a:bodyPr/>
          <a:lstStyle/>
          <a:p>
            <a:r>
              <a:rPr lang="en-US" sz="4800" b="1" dirty="0"/>
              <a:t>2019 	 Budget    Presentation</a:t>
            </a:r>
            <a:br>
              <a:rPr lang="en-US" sz="4800" b="1" dirty="0"/>
            </a:br>
            <a:r>
              <a:rPr lang="en-US" sz="2800" b="1" dirty="0"/>
              <a:t>Part II </a:t>
            </a:r>
            <a:r>
              <a:rPr lang="en-US" sz="2400" b="1" dirty="0"/>
              <a:t>(Council question responses)</a:t>
            </a:r>
          </a:p>
        </p:txBody>
      </p:sp>
      <p:sp>
        <p:nvSpPr>
          <p:cNvPr id="3" name="Subtitle 2"/>
          <p:cNvSpPr>
            <a:spLocks noGrp="1"/>
          </p:cNvSpPr>
          <p:nvPr>
            <p:ph type="subTitle" idx="1"/>
          </p:nvPr>
        </p:nvSpPr>
        <p:spPr>
          <a:xfrm>
            <a:off x="685800" y="3505200"/>
            <a:ext cx="6400800" cy="1143000"/>
          </a:xfrm>
        </p:spPr>
        <p:txBody>
          <a:bodyPr>
            <a:normAutofit fontScale="92500" lnSpcReduction="20000"/>
          </a:bodyPr>
          <a:lstStyle/>
          <a:p>
            <a:r>
              <a:rPr lang="en-US" sz="2600" b="1" dirty="0"/>
              <a:t>Mayor Eric Papenfuse</a:t>
            </a:r>
          </a:p>
          <a:p>
            <a:r>
              <a:rPr lang="en-US" sz="2600" b="1" dirty="0"/>
              <a:t>City of Harrisburg</a:t>
            </a:r>
          </a:p>
          <a:p>
            <a:r>
              <a:rPr lang="en-US" sz="2600" b="1" dirty="0"/>
              <a:t>December 11, 2018</a:t>
            </a:r>
          </a:p>
          <a:p>
            <a:endParaRPr lang="en-US" dirty="0"/>
          </a:p>
        </p:txBody>
      </p:sp>
      <p:pic>
        <p:nvPicPr>
          <p:cNvPr id="4" name="Picture 3" descr="ANd9GcT03copyGvKBtIPxXvtecdZi33ChfQQZIuEMNRuIj23LLo8d9khhFcy8w">
            <a:hlinkClick r:id="rId2"/>
          </p:cNvPr>
          <p:cNvPicPr>
            <a:picLocks noChangeAspect="1" noChangeArrowheads="1"/>
          </p:cNvPicPr>
          <p:nvPr/>
        </p:nvPicPr>
        <p:blipFill>
          <a:blip r:embed="rId3" cstate="print"/>
          <a:srcRect/>
          <a:stretch>
            <a:fillRect/>
          </a:stretch>
        </p:blipFill>
        <p:spPr bwMode="auto">
          <a:xfrm>
            <a:off x="3810000" y="4885586"/>
            <a:ext cx="1633268" cy="1603022"/>
          </a:xfrm>
          <a:prstGeom prst="ellipse">
            <a:avLst/>
          </a:prstGeom>
          <a:noFill/>
        </p:spPr>
      </p:pic>
      <p:sp>
        <p:nvSpPr>
          <p:cNvPr id="5" name="Slide Number Placeholder 4"/>
          <p:cNvSpPr>
            <a:spLocks noGrp="1"/>
          </p:cNvSpPr>
          <p:nvPr>
            <p:ph type="sldNum" sz="quarter" idx="12"/>
          </p:nvPr>
        </p:nvSpPr>
        <p:spPr/>
        <p:txBody>
          <a:bodyPr/>
          <a:lstStyle/>
          <a:p>
            <a:fld id="{6616E47E-09B3-497C-8813-9295B8339666}" type="slidenum">
              <a:rPr lang="en-US" smtClean="0"/>
              <a:t>1</a:t>
            </a:fld>
            <a:endParaRPr lang="en-US"/>
          </a:p>
        </p:txBody>
      </p:sp>
    </p:spTree>
    <p:extLst>
      <p:ext uri="{BB962C8B-B14F-4D97-AF65-F5344CB8AC3E}">
        <p14:creationId xmlns:p14="http://schemas.microsoft.com/office/powerpoint/2010/main" val="23133061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Budget</a:t>
            </a:r>
          </a:p>
        </p:txBody>
      </p:sp>
      <p:sp>
        <p:nvSpPr>
          <p:cNvPr id="3" name="Content Placeholder 2"/>
          <p:cNvSpPr>
            <a:spLocks noGrp="1"/>
          </p:cNvSpPr>
          <p:nvPr>
            <p:ph idx="1"/>
          </p:nvPr>
        </p:nvSpPr>
        <p:spPr>
          <a:xfrm>
            <a:off x="457200" y="1524000"/>
            <a:ext cx="8382000" cy="5181600"/>
          </a:xfrm>
        </p:spPr>
        <p:txBody>
          <a:bodyPr>
            <a:normAutofit/>
          </a:bodyPr>
          <a:lstStyle/>
          <a:p>
            <a:r>
              <a:rPr lang="en-US" sz="2000" b="1" dirty="0"/>
              <a:t>Q:</a:t>
            </a:r>
            <a:r>
              <a:rPr lang="en-US" sz="2000" dirty="0"/>
              <a:t> Is the 2019 Proposed City of Harrisburg balanced?</a:t>
            </a:r>
          </a:p>
          <a:p>
            <a:endParaRPr lang="en-US" sz="2000" dirty="0"/>
          </a:p>
          <a:p>
            <a:pPr algn="just">
              <a:lnSpc>
                <a:spcPct val="150000"/>
              </a:lnSpc>
            </a:pPr>
            <a:r>
              <a:rPr lang="en-US" sz="2000" b="1" dirty="0"/>
              <a:t>A: </a:t>
            </a:r>
            <a:r>
              <a:rPr lang="en-US" sz="2000" dirty="0"/>
              <a:t>Yes, operating (recurring) revenue exceeds operating (recurring) expenditures based on reasonable, stable and conservative projections of current year revenues and expenditures. However, as in the past two years, the budget proposes a policy decision to spend a portion of the City’s cash reserves (fund balance) to support its capital expenditures funding, which are one-time, large, long term investments. The normal method to pay for such projects via GO debt issuance is currently unavailable to the City due to its default on its current GO debt in 2011-12.</a:t>
            </a:r>
            <a:endParaRPr lang="en-US" sz="1800" dirty="0"/>
          </a:p>
          <a:p>
            <a:pPr algn="just">
              <a:lnSpc>
                <a:spcPct val="150000"/>
              </a:lnSpc>
            </a:pPr>
            <a:endParaRPr lang="en-US" sz="2000" dirty="0"/>
          </a:p>
          <a:p>
            <a:endParaRPr lang="en-US" sz="2100" dirty="0"/>
          </a:p>
        </p:txBody>
      </p:sp>
      <p:sp>
        <p:nvSpPr>
          <p:cNvPr id="4" name="Slide Number Placeholder 3"/>
          <p:cNvSpPr>
            <a:spLocks noGrp="1"/>
          </p:cNvSpPr>
          <p:nvPr>
            <p:ph type="sldNum" sz="quarter" idx="12"/>
          </p:nvPr>
        </p:nvSpPr>
        <p:spPr/>
        <p:txBody>
          <a:bodyPr/>
          <a:lstStyle/>
          <a:p>
            <a:fld id="{6616E47E-09B3-497C-8813-9295B8339666}" type="slidenum">
              <a:rPr lang="en-US" smtClean="0"/>
              <a:t>10</a:t>
            </a:fld>
            <a:endParaRPr lang="en-US"/>
          </a:p>
        </p:txBody>
      </p:sp>
    </p:spTree>
    <p:extLst>
      <p:ext uri="{BB962C8B-B14F-4D97-AF65-F5344CB8AC3E}">
        <p14:creationId xmlns:p14="http://schemas.microsoft.com/office/powerpoint/2010/main" val="3805094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a:bodyPr>
          <a:lstStyle/>
          <a:p>
            <a:r>
              <a:rPr lang="en-US" dirty="0"/>
              <a:t>General Questions – Revenue</a:t>
            </a:r>
          </a:p>
        </p:txBody>
      </p:sp>
      <p:sp>
        <p:nvSpPr>
          <p:cNvPr id="3" name="Content Placeholder 2"/>
          <p:cNvSpPr>
            <a:spLocks noGrp="1"/>
          </p:cNvSpPr>
          <p:nvPr>
            <p:ph idx="1"/>
          </p:nvPr>
        </p:nvSpPr>
        <p:spPr>
          <a:xfrm>
            <a:off x="457200" y="1371600"/>
            <a:ext cx="8382000" cy="5715000"/>
          </a:xfrm>
        </p:spPr>
        <p:txBody>
          <a:bodyPr>
            <a:normAutofit/>
          </a:bodyPr>
          <a:lstStyle/>
          <a:p>
            <a:pPr>
              <a:lnSpc>
                <a:spcPct val="150000"/>
              </a:lnSpc>
            </a:pPr>
            <a:r>
              <a:rPr lang="en-US" sz="1800" b="1" dirty="0"/>
              <a:t>Q: </a:t>
            </a:r>
            <a:r>
              <a:rPr lang="en-US" sz="1800" dirty="0"/>
              <a:t>Please provide us a list of all PILOTS received in 2018? Is there anything new expected for 2019? Who oversees this program?</a:t>
            </a:r>
          </a:p>
          <a:p>
            <a:r>
              <a:rPr lang="en-US" sz="2000" b="1" dirty="0"/>
              <a:t>A:</a:t>
            </a:r>
          </a:p>
          <a:p>
            <a:endParaRPr lang="en-US" sz="2000" b="1" dirty="0"/>
          </a:p>
          <a:p>
            <a:endParaRPr lang="en-US" sz="2000" b="1" dirty="0"/>
          </a:p>
          <a:p>
            <a:endParaRPr lang="en-US" sz="2000" b="1" dirty="0"/>
          </a:p>
          <a:p>
            <a:endParaRPr lang="en-US" sz="2000" b="1" dirty="0"/>
          </a:p>
          <a:p>
            <a:endParaRPr lang="en-US" sz="2000" b="1" dirty="0"/>
          </a:p>
          <a:p>
            <a:endParaRPr lang="en-US" sz="2000" b="1" dirty="0"/>
          </a:p>
          <a:p>
            <a:endParaRPr lang="en-US" sz="2000" b="1" dirty="0"/>
          </a:p>
          <a:p>
            <a:endParaRPr lang="en-US" sz="2000" b="1" dirty="0"/>
          </a:p>
          <a:p>
            <a:pPr algn="just"/>
            <a:r>
              <a:rPr lang="en-US" sz="1800" dirty="0"/>
              <a:t>Commonwealth Charter is the City’s most recent PILOT, the City is currently in discussion with Dauphin County to adopt a City-wide review of all non-profits. Increasing PILOT revenue may be a roll for the new ICA Executive Director.</a:t>
            </a:r>
          </a:p>
        </p:txBody>
      </p:sp>
      <p:sp>
        <p:nvSpPr>
          <p:cNvPr id="4" name="Slide Number Placeholder 3"/>
          <p:cNvSpPr>
            <a:spLocks noGrp="1"/>
          </p:cNvSpPr>
          <p:nvPr>
            <p:ph type="sldNum" sz="quarter" idx="12"/>
          </p:nvPr>
        </p:nvSpPr>
        <p:spPr/>
        <p:txBody>
          <a:bodyPr/>
          <a:lstStyle/>
          <a:p>
            <a:fld id="{6616E47E-09B3-497C-8813-9295B8339666}" type="slidenum">
              <a:rPr lang="en-US" smtClean="0"/>
              <a:t>11</a:t>
            </a:fld>
            <a:endParaRPr lang="en-US"/>
          </a:p>
        </p:txBody>
      </p:sp>
      <p:graphicFrame>
        <p:nvGraphicFramePr>
          <p:cNvPr id="6" name="Table 5">
            <a:extLst>
              <a:ext uri="{FF2B5EF4-FFF2-40B4-BE49-F238E27FC236}">
                <a16:creationId xmlns:a16="http://schemas.microsoft.com/office/drawing/2014/main" id="{627FC824-FA03-45B7-844A-B78764F687DB}"/>
              </a:ext>
            </a:extLst>
          </p:cNvPr>
          <p:cNvGraphicFramePr>
            <a:graphicFrameLocks noGrp="1"/>
          </p:cNvGraphicFramePr>
          <p:nvPr>
            <p:extLst>
              <p:ext uri="{D42A27DB-BD31-4B8C-83A1-F6EECF244321}">
                <p14:modId xmlns:p14="http://schemas.microsoft.com/office/powerpoint/2010/main" val="3683618506"/>
              </p:ext>
            </p:extLst>
          </p:nvPr>
        </p:nvGraphicFramePr>
        <p:xfrm>
          <a:off x="1219200" y="2362201"/>
          <a:ext cx="6248400" cy="2947035"/>
        </p:xfrm>
        <a:graphic>
          <a:graphicData uri="http://schemas.openxmlformats.org/drawingml/2006/table">
            <a:tbl>
              <a:tblPr>
                <a:tableStyleId>{5C22544A-7EE6-4342-B048-85BDC9FD1C3A}</a:tableStyleId>
              </a:tblPr>
              <a:tblGrid>
                <a:gridCol w="4085493">
                  <a:extLst>
                    <a:ext uri="{9D8B030D-6E8A-4147-A177-3AD203B41FA5}">
                      <a16:colId xmlns:a16="http://schemas.microsoft.com/office/drawing/2014/main" val="4155741759"/>
                    </a:ext>
                  </a:extLst>
                </a:gridCol>
                <a:gridCol w="2162907">
                  <a:extLst>
                    <a:ext uri="{9D8B030D-6E8A-4147-A177-3AD203B41FA5}">
                      <a16:colId xmlns:a16="http://schemas.microsoft.com/office/drawing/2014/main" val="403265034"/>
                    </a:ext>
                  </a:extLst>
                </a:gridCol>
              </a:tblGrid>
              <a:tr h="117474">
                <a:tc>
                  <a:txBody>
                    <a:bodyPr/>
                    <a:lstStyle/>
                    <a:p>
                      <a:pPr algn="l" fontAlgn="ctr"/>
                      <a:r>
                        <a:rPr lang="en-US" sz="1200" u="none" strike="noStrike" dirty="0">
                          <a:effectLst/>
                        </a:rPr>
                        <a:t>PA Legal Aid Network </a:t>
                      </a:r>
                      <a:endParaRPr lang="en-US" sz="1200" b="0" i="0" u="none" strike="noStrike" dirty="0">
                        <a:effectLst/>
                        <a:latin typeface="Verdana" panose="020B0604030504040204" pitchFamily="34" charset="0"/>
                      </a:endParaRPr>
                    </a:p>
                  </a:txBody>
                  <a:tcPr marL="9525" marR="9525" marT="9525" marB="0" anchor="ctr"/>
                </a:tc>
                <a:tc>
                  <a:txBody>
                    <a:bodyPr/>
                    <a:lstStyle/>
                    <a:p>
                      <a:pPr algn="ctr" fontAlgn="ctr"/>
                      <a:r>
                        <a:rPr lang="en-US" sz="1200" u="none" strike="noStrike" dirty="0">
                          <a:effectLst/>
                        </a:rPr>
                        <a:t> $               698 </a:t>
                      </a:r>
                      <a:endParaRPr lang="en-US" sz="1200" b="0" i="0" u="none" strike="noStrike" dirty="0">
                        <a:effectLst/>
                        <a:latin typeface="Verdana" panose="020B0604030504040204" pitchFamily="34" charset="0"/>
                      </a:endParaRPr>
                    </a:p>
                  </a:txBody>
                  <a:tcPr marL="9525" marR="9525" marT="9525" marB="0" anchor="ctr"/>
                </a:tc>
                <a:extLst>
                  <a:ext uri="{0D108BD9-81ED-4DB2-BD59-A6C34878D82A}">
                    <a16:rowId xmlns:a16="http://schemas.microsoft.com/office/drawing/2014/main" val="2336163965"/>
                  </a:ext>
                </a:extLst>
              </a:tr>
              <a:tr h="157480">
                <a:tc>
                  <a:txBody>
                    <a:bodyPr/>
                    <a:lstStyle/>
                    <a:p>
                      <a:pPr algn="l" fontAlgn="ctr"/>
                      <a:r>
                        <a:rPr lang="en-US" sz="1200" u="none" strike="noStrike" dirty="0">
                          <a:effectLst/>
                        </a:rPr>
                        <a:t>Penn Center HBG</a:t>
                      </a:r>
                      <a:endParaRPr lang="en-US" sz="1200" b="0" i="0" u="none" strike="noStrike" dirty="0">
                        <a:effectLst/>
                        <a:latin typeface="Verdana" panose="020B0604030504040204" pitchFamily="34" charset="0"/>
                      </a:endParaRPr>
                    </a:p>
                  </a:txBody>
                  <a:tcPr marL="9525" marR="9525" marT="9525" marB="0" anchor="ctr"/>
                </a:tc>
                <a:tc>
                  <a:txBody>
                    <a:bodyPr/>
                    <a:lstStyle/>
                    <a:p>
                      <a:pPr algn="ctr" fontAlgn="ctr"/>
                      <a:r>
                        <a:rPr lang="en-US" sz="1200" u="none" strike="noStrike" dirty="0">
                          <a:effectLst/>
                        </a:rPr>
                        <a:t> $          38,978 </a:t>
                      </a:r>
                      <a:endParaRPr lang="en-US" sz="1200" b="0" i="0" u="none" strike="noStrike" dirty="0">
                        <a:effectLst/>
                        <a:latin typeface="Verdana" panose="020B0604030504040204" pitchFamily="34" charset="0"/>
                      </a:endParaRPr>
                    </a:p>
                  </a:txBody>
                  <a:tcPr marL="9525" marR="9525" marT="9525" marB="0" anchor="ctr"/>
                </a:tc>
                <a:extLst>
                  <a:ext uri="{0D108BD9-81ED-4DB2-BD59-A6C34878D82A}">
                    <a16:rowId xmlns:a16="http://schemas.microsoft.com/office/drawing/2014/main" val="2754903291"/>
                  </a:ext>
                </a:extLst>
              </a:tr>
              <a:tr h="157480">
                <a:tc>
                  <a:txBody>
                    <a:bodyPr/>
                    <a:lstStyle/>
                    <a:p>
                      <a:pPr algn="l" fontAlgn="ctr"/>
                      <a:r>
                        <a:rPr lang="en-US" sz="1200" u="none" strike="noStrike" dirty="0">
                          <a:effectLst/>
                        </a:rPr>
                        <a:t>Uptown Partners </a:t>
                      </a:r>
                      <a:endParaRPr lang="en-US" sz="1200" b="0" i="0" u="none" strike="noStrike" dirty="0">
                        <a:effectLst/>
                        <a:latin typeface="Verdana" panose="020B0604030504040204" pitchFamily="34" charset="0"/>
                      </a:endParaRPr>
                    </a:p>
                  </a:txBody>
                  <a:tcPr marL="9525" marR="9525" marT="9525" marB="0" anchor="ctr"/>
                </a:tc>
                <a:tc>
                  <a:txBody>
                    <a:bodyPr/>
                    <a:lstStyle/>
                    <a:p>
                      <a:pPr algn="ctr" fontAlgn="ctr"/>
                      <a:r>
                        <a:rPr lang="en-US" sz="1200" u="none" strike="noStrike" dirty="0">
                          <a:effectLst/>
                        </a:rPr>
                        <a:t> $          26,055 </a:t>
                      </a:r>
                      <a:endParaRPr lang="en-US" sz="1200" b="0" i="0" u="none" strike="noStrike" dirty="0">
                        <a:effectLst/>
                        <a:latin typeface="Verdana" panose="020B0604030504040204" pitchFamily="34" charset="0"/>
                      </a:endParaRPr>
                    </a:p>
                  </a:txBody>
                  <a:tcPr marL="9525" marR="9525" marT="9525" marB="0" anchor="ctr"/>
                </a:tc>
                <a:extLst>
                  <a:ext uri="{0D108BD9-81ED-4DB2-BD59-A6C34878D82A}">
                    <a16:rowId xmlns:a16="http://schemas.microsoft.com/office/drawing/2014/main" val="2988235711"/>
                  </a:ext>
                </a:extLst>
              </a:tr>
              <a:tr h="157480">
                <a:tc>
                  <a:txBody>
                    <a:bodyPr/>
                    <a:lstStyle/>
                    <a:p>
                      <a:pPr algn="l" fontAlgn="ctr"/>
                      <a:r>
                        <a:rPr lang="en-US" sz="1200" u="none" strike="noStrike" dirty="0">
                          <a:effectLst/>
                        </a:rPr>
                        <a:t>Market Square Presbyterian</a:t>
                      </a:r>
                      <a:endParaRPr lang="en-US" sz="1200" b="0" i="0" u="none" strike="noStrike" dirty="0">
                        <a:effectLst/>
                        <a:latin typeface="Verdana" panose="020B0604030504040204" pitchFamily="34" charset="0"/>
                      </a:endParaRPr>
                    </a:p>
                  </a:txBody>
                  <a:tcPr marL="9525" marR="9525" marT="9525" marB="0" anchor="ctr"/>
                </a:tc>
                <a:tc>
                  <a:txBody>
                    <a:bodyPr/>
                    <a:lstStyle/>
                    <a:p>
                      <a:pPr algn="ctr" fontAlgn="ctr"/>
                      <a:r>
                        <a:rPr lang="en-US" sz="1200" u="none" strike="noStrike" dirty="0">
                          <a:effectLst/>
                        </a:rPr>
                        <a:t> $            5,500 </a:t>
                      </a:r>
                      <a:endParaRPr lang="en-US" sz="1200" b="0" i="0" u="none" strike="noStrike" dirty="0">
                        <a:effectLst/>
                        <a:latin typeface="Verdana" panose="020B0604030504040204" pitchFamily="34" charset="0"/>
                      </a:endParaRPr>
                    </a:p>
                  </a:txBody>
                  <a:tcPr marL="9525" marR="9525" marT="9525" marB="0" anchor="ctr"/>
                </a:tc>
                <a:extLst>
                  <a:ext uri="{0D108BD9-81ED-4DB2-BD59-A6C34878D82A}">
                    <a16:rowId xmlns:a16="http://schemas.microsoft.com/office/drawing/2014/main" val="112169203"/>
                  </a:ext>
                </a:extLst>
              </a:tr>
              <a:tr h="157480">
                <a:tc>
                  <a:txBody>
                    <a:bodyPr/>
                    <a:lstStyle/>
                    <a:p>
                      <a:pPr algn="l" fontAlgn="ctr"/>
                      <a:r>
                        <a:rPr lang="en-US" sz="1200" u="none" strike="noStrike" dirty="0">
                          <a:effectLst/>
                        </a:rPr>
                        <a:t>Volunteers of America </a:t>
                      </a:r>
                      <a:endParaRPr lang="en-US" sz="1200" b="0" i="0" u="none" strike="noStrike" dirty="0">
                        <a:effectLst/>
                        <a:latin typeface="Verdana" panose="020B0604030504040204" pitchFamily="34" charset="0"/>
                      </a:endParaRPr>
                    </a:p>
                  </a:txBody>
                  <a:tcPr marL="9525" marR="9525" marT="9525" marB="0" anchor="ctr"/>
                </a:tc>
                <a:tc>
                  <a:txBody>
                    <a:bodyPr/>
                    <a:lstStyle/>
                    <a:p>
                      <a:pPr algn="ctr" fontAlgn="ctr"/>
                      <a:r>
                        <a:rPr lang="en-US" sz="1200" u="none" strike="noStrike" dirty="0">
                          <a:effectLst/>
                        </a:rPr>
                        <a:t> $            1,750 </a:t>
                      </a:r>
                      <a:endParaRPr lang="en-US" sz="1200" b="0" i="0" u="none" strike="noStrike" dirty="0">
                        <a:effectLst/>
                        <a:latin typeface="Verdana" panose="020B0604030504040204" pitchFamily="34" charset="0"/>
                      </a:endParaRPr>
                    </a:p>
                  </a:txBody>
                  <a:tcPr marL="9525" marR="9525" marT="9525" marB="0" anchor="ctr"/>
                </a:tc>
                <a:extLst>
                  <a:ext uri="{0D108BD9-81ED-4DB2-BD59-A6C34878D82A}">
                    <a16:rowId xmlns:a16="http://schemas.microsoft.com/office/drawing/2014/main" val="2661294842"/>
                  </a:ext>
                </a:extLst>
              </a:tr>
              <a:tr h="157480">
                <a:tc>
                  <a:txBody>
                    <a:bodyPr/>
                    <a:lstStyle/>
                    <a:p>
                      <a:pPr algn="l" fontAlgn="ctr"/>
                      <a:r>
                        <a:rPr lang="en-US" sz="1200" u="none" strike="noStrike" dirty="0">
                          <a:effectLst/>
                        </a:rPr>
                        <a:t>PHEAA</a:t>
                      </a:r>
                      <a:endParaRPr lang="en-US" sz="1200" b="0" i="0" u="none" strike="noStrike" dirty="0">
                        <a:effectLst/>
                        <a:latin typeface="Verdana" panose="020B0604030504040204" pitchFamily="34" charset="0"/>
                      </a:endParaRPr>
                    </a:p>
                  </a:txBody>
                  <a:tcPr marL="9525" marR="9525" marT="9525" marB="0" anchor="ctr"/>
                </a:tc>
                <a:tc>
                  <a:txBody>
                    <a:bodyPr/>
                    <a:lstStyle/>
                    <a:p>
                      <a:pPr algn="ctr" fontAlgn="ctr"/>
                      <a:r>
                        <a:rPr lang="en-US" sz="1200" u="none" strike="noStrike" dirty="0">
                          <a:effectLst/>
                        </a:rPr>
                        <a:t> $        107,444 </a:t>
                      </a:r>
                      <a:endParaRPr lang="en-US" sz="1200" b="0" i="0" u="none" strike="noStrike" dirty="0">
                        <a:effectLst/>
                        <a:latin typeface="Verdana" panose="020B0604030504040204" pitchFamily="34" charset="0"/>
                      </a:endParaRPr>
                    </a:p>
                  </a:txBody>
                  <a:tcPr marL="9525" marR="9525" marT="9525" marB="0" anchor="ctr"/>
                </a:tc>
                <a:extLst>
                  <a:ext uri="{0D108BD9-81ED-4DB2-BD59-A6C34878D82A}">
                    <a16:rowId xmlns:a16="http://schemas.microsoft.com/office/drawing/2014/main" val="914382032"/>
                  </a:ext>
                </a:extLst>
              </a:tr>
              <a:tr h="157480">
                <a:tc>
                  <a:txBody>
                    <a:bodyPr/>
                    <a:lstStyle/>
                    <a:p>
                      <a:pPr algn="l" fontAlgn="ctr"/>
                      <a:r>
                        <a:rPr lang="en-US" sz="1200" u="none" strike="noStrike" dirty="0">
                          <a:effectLst/>
                        </a:rPr>
                        <a:t>Homeland Center </a:t>
                      </a:r>
                      <a:endParaRPr lang="en-US" sz="1200" b="0" i="0" u="none" strike="noStrike" dirty="0">
                        <a:effectLst/>
                        <a:latin typeface="Verdana" panose="020B0604030504040204" pitchFamily="34" charset="0"/>
                      </a:endParaRPr>
                    </a:p>
                  </a:txBody>
                  <a:tcPr marL="9525" marR="9525" marT="9525" marB="0" anchor="ctr"/>
                </a:tc>
                <a:tc>
                  <a:txBody>
                    <a:bodyPr/>
                    <a:lstStyle/>
                    <a:p>
                      <a:pPr algn="ctr" fontAlgn="ctr"/>
                      <a:r>
                        <a:rPr lang="en-US" sz="1200" u="none" strike="noStrike" dirty="0">
                          <a:effectLst/>
                        </a:rPr>
                        <a:t> $          17,500 </a:t>
                      </a:r>
                      <a:endParaRPr lang="en-US" sz="1200" b="0" i="0" u="none" strike="noStrike" dirty="0">
                        <a:effectLst/>
                        <a:latin typeface="Verdana" panose="020B0604030504040204" pitchFamily="34" charset="0"/>
                      </a:endParaRPr>
                    </a:p>
                  </a:txBody>
                  <a:tcPr marL="9525" marR="9525" marT="9525" marB="0" anchor="ctr"/>
                </a:tc>
                <a:extLst>
                  <a:ext uri="{0D108BD9-81ED-4DB2-BD59-A6C34878D82A}">
                    <a16:rowId xmlns:a16="http://schemas.microsoft.com/office/drawing/2014/main" val="2339760845"/>
                  </a:ext>
                </a:extLst>
              </a:tr>
              <a:tr h="157480">
                <a:tc>
                  <a:txBody>
                    <a:bodyPr/>
                    <a:lstStyle/>
                    <a:p>
                      <a:pPr algn="l" fontAlgn="ctr"/>
                      <a:r>
                        <a:rPr lang="en-US" sz="1200" u="none" strike="noStrike" dirty="0">
                          <a:effectLst/>
                        </a:rPr>
                        <a:t>Pinnacle Health</a:t>
                      </a:r>
                      <a:endParaRPr lang="en-US" sz="1200" b="0" i="0" u="none" strike="noStrike" dirty="0">
                        <a:effectLst/>
                        <a:latin typeface="Verdana" panose="020B0604030504040204" pitchFamily="34" charset="0"/>
                      </a:endParaRPr>
                    </a:p>
                  </a:txBody>
                  <a:tcPr marL="9525" marR="9525" marT="9525" marB="0" anchor="ctr"/>
                </a:tc>
                <a:tc>
                  <a:txBody>
                    <a:bodyPr/>
                    <a:lstStyle/>
                    <a:p>
                      <a:pPr algn="ctr" fontAlgn="ctr"/>
                      <a:r>
                        <a:rPr lang="en-US" sz="1200" u="none" strike="noStrike" dirty="0">
                          <a:effectLst/>
                        </a:rPr>
                        <a:t> $        300,000 </a:t>
                      </a:r>
                      <a:endParaRPr lang="en-US" sz="1200" b="0" i="0" u="none" strike="noStrike" dirty="0">
                        <a:effectLst/>
                        <a:latin typeface="Verdana" panose="020B0604030504040204" pitchFamily="34" charset="0"/>
                      </a:endParaRPr>
                    </a:p>
                  </a:txBody>
                  <a:tcPr marL="9525" marR="9525" marT="9525" marB="0" anchor="ctr"/>
                </a:tc>
                <a:extLst>
                  <a:ext uri="{0D108BD9-81ED-4DB2-BD59-A6C34878D82A}">
                    <a16:rowId xmlns:a16="http://schemas.microsoft.com/office/drawing/2014/main" val="1811412870"/>
                  </a:ext>
                </a:extLst>
              </a:tr>
              <a:tr h="157480">
                <a:tc>
                  <a:txBody>
                    <a:bodyPr/>
                    <a:lstStyle/>
                    <a:p>
                      <a:pPr algn="l" fontAlgn="ctr"/>
                      <a:r>
                        <a:rPr lang="en-US" sz="1200" u="none" strike="noStrike" dirty="0">
                          <a:effectLst/>
                        </a:rPr>
                        <a:t>Citizens for PA's Future</a:t>
                      </a:r>
                      <a:endParaRPr lang="en-US" sz="1200" b="0" i="0" u="none" strike="noStrike" dirty="0">
                        <a:effectLst/>
                        <a:latin typeface="Verdana" panose="020B0604030504040204" pitchFamily="34" charset="0"/>
                      </a:endParaRPr>
                    </a:p>
                  </a:txBody>
                  <a:tcPr marL="9525" marR="9525" marT="9525" marB="0" anchor="ctr"/>
                </a:tc>
                <a:tc>
                  <a:txBody>
                    <a:bodyPr/>
                    <a:lstStyle/>
                    <a:p>
                      <a:pPr algn="ctr" fontAlgn="ctr"/>
                      <a:r>
                        <a:rPr lang="en-US" sz="1200" u="none" strike="noStrike" dirty="0">
                          <a:effectLst/>
                        </a:rPr>
                        <a:t> $            2,345 </a:t>
                      </a:r>
                      <a:endParaRPr lang="en-US" sz="1200" b="0" i="0" u="none" strike="noStrike" dirty="0">
                        <a:effectLst/>
                        <a:latin typeface="Verdana" panose="020B0604030504040204" pitchFamily="34" charset="0"/>
                      </a:endParaRPr>
                    </a:p>
                  </a:txBody>
                  <a:tcPr marL="9525" marR="9525" marT="9525" marB="0" anchor="ctr"/>
                </a:tc>
                <a:extLst>
                  <a:ext uri="{0D108BD9-81ED-4DB2-BD59-A6C34878D82A}">
                    <a16:rowId xmlns:a16="http://schemas.microsoft.com/office/drawing/2014/main" val="1845749249"/>
                  </a:ext>
                </a:extLst>
              </a:tr>
              <a:tr h="157480">
                <a:tc>
                  <a:txBody>
                    <a:bodyPr/>
                    <a:lstStyle/>
                    <a:p>
                      <a:pPr algn="l" fontAlgn="ctr"/>
                      <a:r>
                        <a:rPr lang="en-US" sz="1200" u="none" strike="noStrike" dirty="0">
                          <a:effectLst/>
                        </a:rPr>
                        <a:t>Pennsylvania DUI Assoc.</a:t>
                      </a:r>
                      <a:endParaRPr lang="en-US" sz="1200" b="0" i="0" u="none" strike="noStrike" dirty="0">
                        <a:effectLst/>
                        <a:latin typeface="Verdana" panose="020B0604030504040204" pitchFamily="34" charset="0"/>
                      </a:endParaRPr>
                    </a:p>
                  </a:txBody>
                  <a:tcPr marL="9525" marR="9525" marT="9525" marB="0" anchor="ctr"/>
                </a:tc>
                <a:tc>
                  <a:txBody>
                    <a:bodyPr/>
                    <a:lstStyle/>
                    <a:p>
                      <a:pPr algn="ctr" fontAlgn="ctr"/>
                      <a:r>
                        <a:rPr lang="en-US" sz="1200" u="none" strike="noStrike" dirty="0">
                          <a:effectLst/>
                        </a:rPr>
                        <a:t> $               259 </a:t>
                      </a:r>
                      <a:endParaRPr lang="en-US" sz="1200" b="0" i="0" u="none" strike="noStrike" dirty="0">
                        <a:effectLst/>
                        <a:latin typeface="Verdana" panose="020B0604030504040204" pitchFamily="34" charset="0"/>
                      </a:endParaRPr>
                    </a:p>
                  </a:txBody>
                  <a:tcPr marL="9525" marR="9525" marT="9525" marB="0" anchor="ctr"/>
                </a:tc>
                <a:extLst>
                  <a:ext uri="{0D108BD9-81ED-4DB2-BD59-A6C34878D82A}">
                    <a16:rowId xmlns:a16="http://schemas.microsoft.com/office/drawing/2014/main" val="1002935795"/>
                  </a:ext>
                </a:extLst>
              </a:tr>
              <a:tr h="157480">
                <a:tc>
                  <a:txBody>
                    <a:bodyPr/>
                    <a:lstStyle/>
                    <a:p>
                      <a:pPr algn="l" fontAlgn="ctr"/>
                      <a:r>
                        <a:rPr lang="en-US" sz="1200" u="none" strike="noStrike" dirty="0">
                          <a:effectLst/>
                        </a:rPr>
                        <a:t>PA Counseling Services</a:t>
                      </a:r>
                      <a:endParaRPr lang="en-US" sz="1200" b="0" i="0" u="none" strike="noStrike" dirty="0">
                        <a:effectLst/>
                        <a:latin typeface="Verdana" panose="020B0604030504040204" pitchFamily="34" charset="0"/>
                      </a:endParaRPr>
                    </a:p>
                  </a:txBody>
                  <a:tcPr marL="9525" marR="9525" marT="9525" marB="0" anchor="ctr"/>
                </a:tc>
                <a:tc>
                  <a:txBody>
                    <a:bodyPr/>
                    <a:lstStyle/>
                    <a:p>
                      <a:pPr algn="ctr" fontAlgn="ctr"/>
                      <a:r>
                        <a:rPr lang="en-US" sz="1200" u="none" strike="noStrike" dirty="0">
                          <a:effectLst/>
                        </a:rPr>
                        <a:t> $            5,861 </a:t>
                      </a:r>
                      <a:endParaRPr lang="en-US" sz="1200" b="0" i="0" u="none" strike="noStrike" dirty="0">
                        <a:effectLst/>
                        <a:latin typeface="Verdana" panose="020B0604030504040204" pitchFamily="34" charset="0"/>
                      </a:endParaRPr>
                    </a:p>
                  </a:txBody>
                  <a:tcPr marL="9525" marR="9525" marT="9525" marB="0" anchor="ctr"/>
                </a:tc>
                <a:extLst>
                  <a:ext uri="{0D108BD9-81ED-4DB2-BD59-A6C34878D82A}">
                    <a16:rowId xmlns:a16="http://schemas.microsoft.com/office/drawing/2014/main" val="4114990736"/>
                  </a:ext>
                </a:extLst>
              </a:tr>
              <a:tr h="157480">
                <a:tc>
                  <a:txBody>
                    <a:bodyPr/>
                    <a:lstStyle/>
                    <a:p>
                      <a:pPr algn="l" fontAlgn="ctr"/>
                      <a:r>
                        <a:rPr lang="en-US" sz="1200" u="none" strike="noStrike" dirty="0">
                          <a:effectLst/>
                        </a:rPr>
                        <a:t>Alternative Rehabilitation </a:t>
                      </a:r>
                      <a:endParaRPr lang="en-US" sz="1200" b="0" i="0" u="none" strike="noStrike" dirty="0">
                        <a:effectLst/>
                        <a:latin typeface="Verdana" panose="020B0604030504040204" pitchFamily="34" charset="0"/>
                      </a:endParaRPr>
                    </a:p>
                  </a:txBody>
                  <a:tcPr marL="9525" marR="9525" marT="9525" marB="0" anchor="ctr"/>
                </a:tc>
                <a:tc>
                  <a:txBody>
                    <a:bodyPr/>
                    <a:lstStyle/>
                    <a:p>
                      <a:pPr algn="ctr" fontAlgn="ctr"/>
                      <a:r>
                        <a:rPr lang="en-US" sz="1200" u="none" strike="noStrike" dirty="0">
                          <a:effectLst/>
                        </a:rPr>
                        <a:t> $            1,016 </a:t>
                      </a:r>
                      <a:endParaRPr lang="en-US" sz="1200" b="0" i="0" u="none" strike="noStrike" dirty="0">
                        <a:effectLst/>
                        <a:latin typeface="Verdana" panose="020B0604030504040204" pitchFamily="34" charset="0"/>
                      </a:endParaRPr>
                    </a:p>
                  </a:txBody>
                  <a:tcPr marL="9525" marR="9525" marT="9525" marB="0" anchor="ctr"/>
                </a:tc>
                <a:extLst>
                  <a:ext uri="{0D108BD9-81ED-4DB2-BD59-A6C34878D82A}">
                    <a16:rowId xmlns:a16="http://schemas.microsoft.com/office/drawing/2014/main" val="4127475080"/>
                  </a:ext>
                </a:extLst>
              </a:tr>
              <a:tr h="157480">
                <a:tc>
                  <a:txBody>
                    <a:bodyPr/>
                    <a:lstStyle/>
                    <a:p>
                      <a:pPr algn="l" fontAlgn="ctr"/>
                      <a:r>
                        <a:rPr lang="en-US" sz="1200" u="none" strike="noStrike" dirty="0">
                          <a:effectLst/>
                        </a:rPr>
                        <a:t>PA Housing Finance Agency</a:t>
                      </a:r>
                      <a:endParaRPr lang="en-US" sz="1200" b="0" i="0" u="none" strike="noStrike" dirty="0">
                        <a:effectLst/>
                        <a:latin typeface="Verdana" panose="020B0604030504040204" pitchFamily="34" charset="0"/>
                      </a:endParaRPr>
                    </a:p>
                  </a:txBody>
                  <a:tcPr marL="9525" marR="9525" marT="9525" marB="0" anchor="ctr"/>
                </a:tc>
                <a:tc>
                  <a:txBody>
                    <a:bodyPr/>
                    <a:lstStyle/>
                    <a:p>
                      <a:pPr algn="ctr" fontAlgn="ctr"/>
                      <a:r>
                        <a:rPr lang="en-US" sz="1200" u="none" strike="noStrike" dirty="0">
                          <a:effectLst/>
                        </a:rPr>
                        <a:t> $          95,238 </a:t>
                      </a:r>
                      <a:endParaRPr lang="en-US" sz="1200" b="0" i="0" u="none" strike="noStrike" dirty="0">
                        <a:effectLst/>
                        <a:latin typeface="Verdana" panose="020B0604030504040204" pitchFamily="34" charset="0"/>
                      </a:endParaRPr>
                    </a:p>
                  </a:txBody>
                  <a:tcPr marL="9525" marR="9525" marT="9525" marB="0" anchor="ctr"/>
                </a:tc>
                <a:extLst>
                  <a:ext uri="{0D108BD9-81ED-4DB2-BD59-A6C34878D82A}">
                    <a16:rowId xmlns:a16="http://schemas.microsoft.com/office/drawing/2014/main" val="3543431703"/>
                  </a:ext>
                </a:extLst>
              </a:tr>
              <a:tr h="157480">
                <a:tc>
                  <a:txBody>
                    <a:bodyPr/>
                    <a:lstStyle/>
                    <a:p>
                      <a:pPr algn="l" fontAlgn="ctr"/>
                      <a:r>
                        <a:rPr lang="en-US" sz="1200" u="none" strike="noStrike" dirty="0">
                          <a:effectLst/>
                        </a:rPr>
                        <a:t>Comm Charter Academy</a:t>
                      </a:r>
                      <a:endParaRPr lang="en-US" sz="1200" b="0" i="0" u="none" strike="noStrike" dirty="0">
                        <a:effectLst/>
                        <a:latin typeface="Verdana" panose="020B0604030504040204" pitchFamily="34" charset="0"/>
                      </a:endParaRPr>
                    </a:p>
                  </a:txBody>
                  <a:tcPr marL="9525" marR="9525" marT="9525" marB="0" anchor="ctr"/>
                </a:tc>
                <a:tc>
                  <a:txBody>
                    <a:bodyPr/>
                    <a:lstStyle/>
                    <a:p>
                      <a:pPr algn="ctr" fontAlgn="ctr"/>
                      <a:r>
                        <a:rPr lang="en-US" sz="1200" u="none" strike="noStrike" dirty="0">
                          <a:effectLst/>
                        </a:rPr>
                        <a:t> $          70,000 </a:t>
                      </a:r>
                      <a:endParaRPr lang="en-US" sz="1200" b="0" i="0" u="none" strike="noStrike" dirty="0">
                        <a:effectLst/>
                        <a:latin typeface="Verdana" panose="020B0604030504040204" pitchFamily="34" charset="0"/>
                      </a:endParaRPr>
                    </a:p>
                  </a:txBody>
                  <a:tcPr marL="9525" marR="9525" marT="9525" marB="0" anchor="ctr"/>
                </a:tc>
                <a:extLst>
                  <a:ext uri="{0D108BD9-81ED-4DB2-BD59-A6C34878D82A}">
                    <a16:rowId xmlns:a16="http://schemas.microsoft.com/office/drawing/2014/main" val="3502686276"/>
                  </a:ext>
                </a:extLst>
              </a:tr>
              <a:tr h="157480">
                <a:tc>
                  <a:txBody>
                    <a:bodyPr/>
                    <a:lstStyle/>
                    <a:p>
                      <a:pPr algn="r" fontAlgn="ctr"/>
                      <a:r>
                        <a:rPr lang="en-US" sz="1600" b="1" u="none" strike="noStrike" dirty="0">
                          <a:effectLst/>
                        </a:rPr>
                        <a:t>TOTAL</a:t>
                      </a:r>
                      <a:endParaRPr lang="en-US" sz="1600" b="1" i="0" u="none" strike="noStrike" dirty="0">
                        <a:effectLst/>
                        <a:latin typeface="Verdana" panose="020B0604030504040204" pitchFamily="34" charset="0"/>
                      </a:endParaRPr>
                    </a:p>
                  </a:txBody>
                  <a:tcPr marL="9525" marR="9525" marT="9525" marB="0" anchor="ctr"/>
                </a:tc>
                <a:tc>
                  <a:txBody>
                    <a:bodyPr/>
                    <a:lstStyle/>
                    <a:p>
                      <a:pPr algn="ctr" fontAlgn="ctr"/>
                      <a:r>
                        <a:rPr lang="en-US" sz="1600" u="none" strike="noStrike" dirty="0">
                          <a:effectLst/>
                        </a:rPr>
                        <a:t> $       </a:t>
                      </a:r>
                      <a:r>
                        <a:rPr lang="en-US" sz="1600" b="1" u="none" strike="noStrike" dirty="0">
                          <a:effectLst/>
                        </a:rPr>
                        <a:t>672,644 </a:t>
                      </a:r>
                      <a:endParaRPr lang="en-US" sz="1600" b="1" i="0" u="none" strike="noStrike" dirty="0">
                        <a:effectLst/>
                        <a:latin typeface="Verdana" panose="020B0604030504040204" pitchFamily="34" charset="0"/>
                      </a:endParaRPr>
                    </a:p>
                  </a:txBody>
                  <a:tcPr marL="9525" marR="9525" marT="9525" marB="0" anchor="ctr"/>
                </a:tc>
                <a:extLst>
                  <a:ext uri="{0D108BD9-81ED-4DB2-BD59-A6C34878D82A}">
                    <a16:rowId xmlns:a16="http://schemas.microsoft.com/office/drawing/2014/main" val="3466241644"/>
                  </a:ext>
                </a:extLst>
              </a:tr>
            </a:tbl>
          </a:graphicData>
        </a:graphic>
      </p:graphicFrame>
    </p:spTree>
    <p:extLst>
      <p:ext uri="{BB962C8B-B14F-4D97-AF65-F5344CB8AC3E}">
        <p14:creationId xmlns:p14="http://schemas.microsoft.com/office/powerpoint/2010/main" val="18000143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Revenue</a:t>
            </a:r>
          </a:p>
        </p:txBody>
      </p:sp>
      <p:sp>
        <p:nvSpPr>
          <p:cNvPr id="3" name="Content Placeholder 2"/>
          <p:cNvSpPr>
            <a:spLocks noGrp="1"/>
          </p:cNvSpPr>
          <p:nvPr>
            <p:ph idx="1"/>
          </p:nvPr>
        </p:nvSpPr>
        <p:spPr>
          <a:xfrm>
            <a:off x="457200" y="1709928"/>
            <a:ext cx="8382000" cy="4995672"/>
          </a:xfrm>
        </p:spPr>
        <p:txBody>
          <a:bodyPr>
            <a:normAutofit/>
          </a:bodyPr>
          <a:lstStyle/>
          <a:p>
            <a:pPr>
              <a:lnSpc>
                <a:spcPct val="150000"/>
              </a:lnSpc>
            </a:pPr>
            <a:r>
              <a:rPr lang="en-US" sz="1800" b="1" dirty="0"/>
              <a:t>Q: </a:t>
            </a:r>
            <a:r>
              <a:rPr lang="en-US" sz="1800" dirty="0"/>
              <a:t>What is driving the revenue reduction from license and permit fees?</a:t>
            </a:r>
          </a:p>
          <a:p>
            <a:pPr algn="just">
              <a:lnSpc>
                <a:spcPct val="150000"/>
              </a:lnSpc>
            </a:pPr>
            <a:r>
              <a:rPr lang="en-US" sz="1800" b="1" dirty="0"/>
              <a:t>A: </a:t>
            </a:r>
            <a:r>
              <a:rPr lang="en-US" sz="1800" dirty="0"/>
              <a:t>Decrease in payments from Comcast for the nonexclusive cable franchise agreement (approx. $40k) explains the revenue reductions. This is most likely due to the ‘cut the cord’ phenomenon.</a:t>
            </a:r>
          </a:p>
          <a:p>
            <a:pPr algn="just">
              <a:lnSpc>
                <a:spcPct val="150000"/>
              </a:lnSpc>
            </a:pPr>
            <a:endParaRPr lang="en-US" sz="1800" dirty="0"/>
          </a:p>
          <a:p>
            <a:pPr>
              <a:lnSpc>
                <a:spcPct val="150000"/>
              </a:lnSpc>
            </a:pPr>
            <a:r>
              <a:rPr lang="en-US" sz="1800" b="1" dirty="0"/>
              <a:t>Q: </a:t>
            </a:r>
            <a:r>
              <a:rPr lang="en-US" sz="1800" dirty="0"/>
              <a:t>What is driving the increase in Building and Housing license renewal fees?</a:t>
            </a:r>
          </a:p>
          <a:p>
            <a:pPr>
              <a:lnSpc>
                <a:spcPct val="150000"/>
              </a:lnSpc>
            </a:pPr>
            <a:r>
              <a:rPr lang="en-US" sz="1800" b="1" dirty="0"/>
              <a:t>A: </a:t>
            </a:r>
            <a:r>
              <a:rPr lang="en-US" sz="1800" dirty="0"/>
              <a:t>It is challenging to accurately predict who will become licensed or who will renew a particular license. It’s based on the contractors’ desire or the amount or work anticipated for any given year. 2019’s estimate is based on 2017’s actual and 2018’s estimated revenue.</a:t>
            </a:r>
          </a:p>
          <a:p>
            <a:pPr algn="just">
              <a:lnSpc>
                <a:spcPct val="150000"/>
              </a:lnSpc>
            </a:pPr>
            <a:endParaRPr lang="en-US" sz="2000" dirty="0"/>
          </a:p>
        </p:txBody>
      </p:sp>
      <p:sp>
        <p:nvSpPr>
          <p:cNvPr id="4" name="Slide Number Placeholder 3"/>
          <p:cNvSpPr>
            <a:spLocks noGrp="1"/>
          </p:cNvSpPr>
          <p:nvPr>
            <p:ph type="sldNum" sz="quarter" idx="12"/>
          </p:nvPr>
        </p:nvSpPr>
        <p:spPr/>
        <p:txBody>
          <a:bodyPr/>
          <a:lstStyle/>
          <a:p>
            <a:fld id="{6616E47E-09B3-497C-8813-9295B8339666}" type="slidenum">
              <a:rPr lang="en-US" smtClean="0"/>
              <a:t>12</a:t>
            </a:fld>
            <a:endParaRPr lang="en-US"/>
          </a:p>
        </p:txBody>
      </p:sp>
    </p:spTree>
    <p:extLst>
      <p:ext uri="{BB962C8B-B14F-4D97-AF65-F5344CB8AC3E}">
        <p14:creationId xmlns:p14="http://schemas.microsoft.com/office/powerpoint/2010/main" val="3486892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Expenditures</a:t>
            </a:r>
          </a:p>
        </p:txBody>
      </p:sp>
      <p:sp>
        <p:nvSpPr>
          <p:cNvPr id="3" name="Content Placeholder 2"/>
          <p:cNvSpPr>
            <a:spLocks noGrp="1"/>
          </p:cNvSpPr>
          <p:nvPr>
            <p:ph idx="1"/>
          </p:nvPr>
        </p:nvSpPr>
        <p:spPr>
          <a:xfrm>
            <a:off x="457200" y="1524000"/>
            <a:ext cx="8382000" cy="5181600"/>
          </a:xfrm>
        </p:spPr>
        <p:txBody>
          <a:bodyPr>
            <a:normAutofit/>
          </a:bodyPr>
          <a:lstStyle/>
          <a:p>
            <a:pPr>
              <a:lnSpc>
                <a:spcPct val="150000"/>
              </a:lnSpc>
            </a:pPr>
            <a:r>
              <a:rPr lang="en-US" sz="2000" b="1" dirty="0"/>
              <a:t>Q: </a:t>
            </a:r>
            <a:r>
              <a:rPr lang="en-US" sz="2000" dirty="0"/>
              <a:t>What are is the difference in Major Category expenditures between the 2018 and 2019 budgets?</a:t>
            </a:r>
            <a:endParaRPr lang="en-US" dirty="0"/>
          </a:p>
          <a:p>
            <a:pPr algn="just">
              <a:lnSpc>
                <a:spcPct val="150000"/>
              </a:lnSpc>
            </a:pPr>
            <a:r>
              <a:rPr lang="en-US" sz="2000" b="1" dirty="0"/>
              <a:t>A</a:t>
            </a:r>
            <a:r>
              <a:rPr lang="en-US" sz="1200" b="1" dirty="0"/>
              <a:t>:                                     2018 Adopted Budget           2019 Proposed Budget                           Change</a:t>
            </a:r>
            <a:endParaRPr lang="en-US" sz="1200" dirty="0"/>
          </a:p>
        </p:txBody>
      </p:sp>
      <p:sp>
        <p:nvSpPr>
          <p:cNvPr id="4" name="Slide Number Placeholder 3"/>
          <p:cNvSpPr>
            <a:spLocks noGrp="1"/>
          </p:cNvSpPr>
          <p:nvPr>
            <p:ph type="sldNum" sz="quarter" idx="12"/>
          </p:nvPr>
        </p:nvSpPr>
        <p:spPr/>
        <p:txBody>
          <a:bodyPr/>
          <a:lstStyle/>
          <a:p>
            <a:fld id="{6616E47E-09B3-497C-8813-9295B8339666}" type="slidenum">
              <a:rPr lang="en-US" smtClean="0"/>
              <a:t>13</a:t>
            </a:fld>
            <a:endParaRPr lang="en-US"/>
          </a:p>
        </p:txBody>
      </p:sp>
      <p:graphicFrame>
        <p:nvGraphicFramePr>
          <p:cNvPr id="5" name="Table 4">
            <a:extLst>
              <a:ext uri="{FF2B5EF4-FFF2-40B4-BE49-F238E27FC236}">
                <a16:creationId xmlns:a16="http://schemas.microsoft.com/office/drawing/2014/main" id="{EA47CA1B-1BAC-4C38-B467-F1D070DAA55F}"/>
              </a:ext>
            </a:extLst>
          </p:cNvPr>
          <p:cNvGraphicFramePr>
            <a:graphicFrameLocks noGrp="1"/>
          </p:cNvGraphicFramePr>
          <p:nvPr>
            <p:extLst>
              <p:ext uri="{D42A27DB-BD31-4B8C-83A1-F6EECF244321}">
                <p14:modId xmlns:p14="http://schemas.microsoft.com/office/powerpoint/2010/main" val="1420622887"/>
              </p:ext>
            </p:extLst>
          </p:nvPr>
        </p:nvGraphicFramePr>
        <p:xfrm>
          <a:off x="2133600" y="3122295"/>
          <a:ext cx="6096000" cy="2667000"/>
        </p:xfrm>
        <a:graphic>
          <a:graphicData uri="http://schemas.openxmlformats.org/drawingml/2006/table">
            <a:tbl>
              <a:tblPr>
                <a:tableStyleId>{5C22544A-7EE6-4342-B048-85BDC9FD1C3A}</a:tableStyleId>
              </a:tblPr>
              <a:tblGrid>
                <a:gridCol w="1981200">
                  <a:extLst>
                    <a:ext uri="{9D8B030D-6E8A-4147-A177-3AD203B41FA5}">
                      <a16:colId xmlns:a16="http://schemas.microsoft.com/office/drawing/2014/main" val="419421858"/>
                    </a:ext>
                  </a:extLst>
                </a:gridCol>
                <a:gridCol w="2136220">
                  <a:extLst>
                    <a:ext uri="{9D8B030D-6E8A-4147-A177-3AD203B41FA5}">
                      <a16:colId xmlns:a16="http://schemas.microsoft.com/office/drawing/2014/main" val="3327919471"/>
                    </a:ext>
                  </a:extLst>
                </a:gridCol>
                <a:gridCol w="1978580">
                  <a:extLst>
                    <a:ext uri="{9D8B030D-6E8A-4147-A177-3AD203B41FA5}">
                      <a16:colId xmlns:a16="http://schemas.microsoft.com/office/drawing/2014/main" val="2799083944"/>
                    </a:ext>
                  </a:extLst>
                </a:gridCol>
              </a:tblGrid>
              <a:tr h="666750">
                <a:tc>
                  <a:txBody>
                    <a:bodyPr/>
                    <a:lstStyle/>
                    <a:p>
                      <a:pPr algn="r" fontAlgn="t"/>
                      <a:r>
                        <a:rPr lang="en-US" sz="1800" u="none" strike="noStrike" dirty="0">
                          <a:effectLst/>
                        </a:rPr>
                        <a:t>$43,905,840</a:t>
                      </a:r>
                      <a:endParaRPr lang="en-US" sz="1800" b="0" i="0" u="none" strike="noStrike" dirty="0">
                        <a:solidFill>
                          <a:srgbClr val="000000"/>
                        </a:solidFill>
                        <a:effectLst/>
                        <a:latin typeface="Tahoma" panose="020B0604030504040204" pitchFamily="34" charset="0"/>
                      </a:endParaRPr>
                    </a:p>
                  </a:txBody>
                  <a:tcPr marL="9525" marR="9525" marT="9525" marB="0"/>
                </a:tc>
                <a:tc>
                  <a:txBody>
                    <a:bodyPr/>
                    <a:lstStyle/>
                    <a:p>
                      <a:pPr algn="r" fontAlgn="t"/>
                      <a:r>
                        <a:rPr lang="en-US" sz="1800" u="none" strike="noStrike" dirty="0">
                          <a:effectLst/>
                        </a:rPr>
                        <a:t>$43,862,301</a:t>
                      </a:r>
                      <a:endParaRPr lang="en-US" sz="1800" b="0" i="0" u="none" strike="noStrike" dirty="0">
                        <a:solidFill>
                          <a:srgbClr val="000000"/>
                        </a:solidFill>
                        <a:effectLst/>
                        <a:latin typeface="Tahoma" panose="020B0604030504040204" pitchFamily="34" charset="0"/>
                      </a:endParaRPr>
                    </a:p>
                  </a:txBody>
                  <a:tcPr marL="9525" marR="9525" marT="9525" marB="0"/>
                </a:tc>
                <a:tc>
                  <a:txBody>
                    <a:bodyPr/>
                    <a:lstStyle/>
                    <a:p>
                      <a:pPr algn="r" fontAlgn="t"/>
                      <a:r>
                        <a:rPr lang="en-US" sz="1800" u="none" strike="noStrike" dirty="0">
                          <a:effectLst/>
                        </a:rPr>
                        <a:t> $           (43,538)</a:t>
                      </a:r>
                      <a:endParaRPr lang="en-US" sz="1800" b="0" i="0" u="none" strike="noStrike" dirty="0">
                        <a:solidFill>
                          <a:srgbClr val="000000"/>
                        </a:solidFill>
                        <a:effectLst/>
                        <a:latin typeface="Tahoma" panose="020B0604030504040204" pitchFamily="34" charset="0"/>
                      </a:endParaRPr>
                    </a:p>
                  </a:txBody>
                  <a:tcPr marL="9525" marR="9525" marT="9525" marB="0"/>
                </a:tc>
                <a:extLst>
                  <a:ext uri="{0D108BD9-81ED-4DB2-BD59-A6C34878D82A}">
                    <a16:rowId xmlns:a16="http://schemas.microsoft.com/office/drawing/2014/main" val="157548847"/>
                  </a:ext>
                </a:extLst>
              </a:tr>
              <a:tr h="666750">
                <a:tc>
                  <a:txBody>
                    <a:bodyPr/>
                    <a:lstStyle/>
                    <a:p>
                      <a:pPr algn="r" fontAlgn="t"/>
                      <a:r>
                        <a:rPr lang="en-US" sz="1800" u="none" strike="noStrike" dirty="0">
                          <a:effectLst/>
                        </a:rPr>
                        <a:t>$8,126,322</a:t>
                      </a:r>
                      <a:endParaRPr lang="en-US" sz="1800" b="0" i="0" u="none" strike="noStrike" dirty="0">
                        <a:solidFill>
                          <a:srgbClr val="000000"/>
                        </a:solidFill>
                        <a:effectLst/>
                        <a:latin typeface="Tahoma" panose="020B0604030504040204" pitchFamily="34" charset="0"/>
                      </a:endParaRPr>
                    </a:p>
                  </a:txBody>
                  <a:tcPr marL="9525" marR="9525" marT="9525" marB="0"/>
                </a:tc>
                <a:tc>
                  <a:txBody>
                    <a:bodyPr/>
                    <a:lstStyle/>
                    <a:p>
                      <a:pPr algn="r" fontAlgn="t"/>
                      <a:r>
                        <a:rPr lang="en-US" sz="1800" u="none" strike="noStrike" dirty="0">
                          <a:effectLst/>
                        </a:rPr>
                        <a:t>$7,822,257</a:t>
                      </a:r>
                      <a:endParaRPr lang="en-US" sz="1800" b="0" i="0" u="none" strike="noStrike" dirty="0">
                        <a:solidFill>
                          <a:srgbClr val="000000"/>
                        </a:solidFill>
                        <a:effectLst/>
                        <a:latin typeface="Tahoma" panose="020B0604030504040204" pitchFamily="34" charset="0"/>
                      </a:endParaRPr>
                    </a:p>
                  </a:txBody>
                  <a:tcPr marL="9525" marR="9525" marT="9525" marB="0"/>
                </a:tc>
                <a:tc>
                  <a:txBody>
                    <a:bodyPr/>
                    <a:lstStyle/>
                    <a:p>
                      <a:pPr algn="r" fontAlgn="t"/>
                      <a:r>
                        <a:rPr lang="en-US" sz="1800" u="none" strike="noStrike" dirty="0">
                          <a:effectLst/>
                        </a:rPr>
                        <a:t> $         (304,065)</a:t>
                      </a:r>
                      <a:endParaRPr lang="en-US" sz="1800" b="0" i="0" u="none" strike="noStrike" dirty="0">
                        <a:solidFill>
                          <a:srgbClr val="000000"/>
                        </a:solidFill>
                        <a:effectLst/>
                        <a:latin typeface="Tahoma" panose="020B0604030504040204" pitchFamily="34" charset="0"/>
                      </a:endParaRPr>
                    </a:p>
                  </a:txBody>
                  <a:tcPr marL="9525" marR="9525" marT="9525" marB="0"/>
                </a:tc>
                <a:extLst>
                  <a:ext uri="{0D108BD9-81ED-4DB2-BD59-A6C34878D82A}">
                    <a16:rowId xmlns:a16="http://schemas.microsoft.com/office/drawing/2014/main" val="2501779160"/>
                  </a:ext>
                </a:extLst>
              </a:tr>
              <a:tr h="666750">
                <a:tc>
                  <a:txBody>
                    <a:bodyPr/>
                    <a:lstStyle/>
                    <a:p>
                      <a:pPr algn="r" fontAlgn="t"/>
                      <a:r>
                        <a:rPr lang="en-US" sz="1800" u="none" strike="noStrike" dirty="0">
                          <a:effectLst/>
                        </a:rPr>
                        <a:t>$2,739,344</a:t>
                      </a:r>
                      <a:endParaRPr lang="en-US" sz="1800" b="0" i="0" u="none" strike="noStrike" dirty="0">
                        <a:solidFill>
                          <a:srgbClr val="000000"/>
                        </a:solidFill>
                        <a:effectLst/>
                        <a:latin typeface="Tahoma" panose="020B0604030504040204" pitchFamily="34" charset="0"/>
                      </a:endParaRPr>
                    </a:p>
                  </a:txBody>
                  <a:tcPr marL="9525" marR="9525" marT="9525" marB="0"/>
                </a:tc>
                <a:tc>
                  <a:txBody>
                    <a:bodyPr/>
                    <a:lstStyle/>
                    <a:p>
                      <a:pPr algn="r" fontAlgn="t"/>
                      <a:r>
                        <a:rPr lang="en-US" sz="1800" u="none" strike="noStrike" dirty="0">
                          <a:effectLst/>
                        </a:rPr>
                        <a:t>$2,732,468</a:t>
                      </a:r>
                      <a:endParaRPr lang="en-US" sz="1800" b="0" i="0" u="none" strike="noStrike" dirty="0">
                        <a:solidFill>
                          <a:srgbClr val="000000"/>
                        </a:solidFill>
                        <a:effectLst/>
                        <a:latin typeface="Tahoma" panose="020B0604030504040204" pitchFamily="34" charset="0"/>
                      </a:endParaRPr>
                    </a:p>
                  </a:txBody>
                  <a:tcPr marL="9525" marR="9525" marT="9525" marB="0"/>
                </a:tc>
                <a:tc>
                  <a:txBody>
                    <a:bodyPr/>
                    <a:lstStyle/>
                    <a:p>
                      <a:pPr algn="r" fontAlgn="t"/>
                      <a:r>
                        <a:rPr lang="en-US" sz="1800" u="none" strike="noStrike" dirty="0">
                          <a:effectLst/>
                        </a:rPr>
                        <a:t> $             (6,875)</a:t>
                      </a:r>
                      <a:endParaRPr lang="en-US" sz="1800" b="0" i="0" u="none" strike="noStrike" dirty="0">
                        <a:solidFill>
                          <a:srgbClr val="000000"/>
                        </a:solidFill>
                        <a:effectLst/>
                        <a:latin typeface="Tahoma" panose="020B0604030504040204" pitchFamily="34" charset="0"/>
                      </a:endParaRPr>
                    </a:p>
                  </a:txBody>
                  <a:tcPr marL="9525" marR="9525" marT="9525" marB="0"/>
                </a:tc>
                <a:extLst>
                  <a:ext uri="{0D108BD9-81ED-4DB2-BD59-A6C34878D82A}">
                    <a16:rowId xmlns:a16="http://schemas.microsoft.com/office/drawing/2014/main" val="2561972246"/>
                  </a:ext>
                </a:extLst>
              </a:tr>
              <a:tr h="666750">
                <a:tc>
                  <a:txBody>
                    <a:bodyPr/>
                    <a:lstStyle/>
                    <a:p>
                      <a:pPr algn="r" fontAlgn="t"/>
                      <a:r>
                        <a:rPr lang="en-US" sz="1800" u="none" strike="noStrike" dirty="0">
                          <a:effectLst/>
                        </a:rPr>
                        <a:t>$18,038,687</a:t>
                      </a:r>
                      <a:endParaRPr lang="en-US" sz="1800" b="0" i="0" u="none" strike="noStrike" dirty="0">
                        <a:solidFill>
                          <a:srgbClr val="000000"/>
                        </a:solidFill>
                        <a:effectLst/>
                        <a:latin typeface="Tahoma" panose="020B0604030504040204" pitchFamily="34" charset="0"/>
                      </a:endParaRPr>
                    </a:p>
                  </a:txBody>
                  <a:tcPr marL="9525" marR="9525" marT="9525" marB="0"/>
                </a:tc>
                <a:tc>
                  <a:txBody>
                    <a:bodyPr/>
                    <a:lstStyle/>
                    <a:p>
                      <a:pPr algn="r" fontAlgn="t"/>
                      <a:r>
                        <a:rPr lang="en-US" sz="1800" u="none" strike="noStrike" dirty="0">
                          <a:effectLst/>
                        </a:rPr>
                        <a:t>$16,391,124</a:t>
                      </a:r>
                      <a:endParaRPr lang="en-US" sz="1800" b="0" i="0" u="none" strike="noStrike" dirty="0">
                        <a:solidFill>
                          <a:srgbClr val="000000"/>
                        </a:solidFill>
                        <a:effectLst/>
                        <a:latin typeface="Tahoma" panose="020B0604030504040204" pitchFamily="34" charset="0"/>
                      </a:endParaRPr>
                    </a:p>
                  </a:txBody>
                  <a:tcPr marL="9525" marR="9525" marT="9525" marB="0"/>
                </a:tc>
                <a:tc>
                  <a:txBody>
                    <a:bodyPr/>
                    <a:lstStyle/>
                    <a:p>
                      <a:pPr algn="r" fontAlgn="t"/>
                      <a:r>
                        <a:rPr lang="en-US" sz="1800" u="none" strike="noStrike" dirty="0">
                          <a:effectLst/>
                        </a:rPr>
                        <a:t> $      (1,647,562)</a:t>
                      </a:r>
                      <a:endParaRPr lang="en-US" sz="1800" b="0" i="0" u="none" strike="noStrike" dirty="0">
                        <a:solidFill>
                          <a:srgbClr val="000000"/>
                        </a:solidFill>
                        <a:effectLst/>
                        <a:latin typeface="Tahoma" panose="020B0604030504040204" pitchFamily="34" charset="0"/>
                      </a:endParaRPr>
                    </a:p>
                  </a:txBody>
                  <a:tcPr marL="9525" marR="9525" marT="9525" marB="0"/>
                </a:tc>
                <a:extLst>
                  <a:ext uri="{0D108BD9-81ED-4DB2-BD59-A6C34878D82A}">
                    <a16:rowId xmlns:a16="http://schemas.microsoft.com/office/drawing/2014/main" val="1679398868"/>
                  </a:ext>
                </a:extLst>
              </a:tr>
            </a:tbl>
          </a:graphicData>
        </a:graphic>
      </p:graphicFrame>
      <p:graphicFrame>
        <p:nvGraphicFramePr>
          <p:cNvPr id="6" name="Table 5">
            <a:extLst>
              <a:ext uri="{FF2B5EF4-FFF2-40B4-BE49-F238E27FC236}">
                <a16:creationId xmlns:a16="http://schemas.microsoft.com/office/drawing/2014/main" id="{556E343F-4A42-4278-B3D1-FAE778140315}"/>
              </a:ext>
            </a:extLst>
          </p:cNvPr>
          <p:cNvGraphicFramePr>
            <a:graphicFrameLocks noGrp="1"/>
          </p:cNvGraphicFramePr>
          <p:nvPr>
            <p:extLst>
              <p:ext uri="{D42A27DB-BD31-4B8C-83A1-F6EECF244321}">
                <p14:modId xmlns:p14="http://schemas.microsoft.com/office/powerpoint/2010/main" val="2982066145"/>
              </p:ext>
            </p:extLst>
          </p:nvPr>
        </p:nvGraphicFramePr>
        <p:xfrm>
          <a:off x="762000" y="3122295"/>
          <a:ext cx="1635312" cy="2667000"/>
        </p:xfrm>
        <a:graphic>
          <a:graphicData uri="http://schemas.openxmlformats.org/drawingml/2006/table">
            <a:tbl>
              <a:tblPr>
                <a:tableStyleId>{5C22544A-7EE6-4342-B048-85BDC9FD1C3A}</a:tableStyleId>
              </a:tblPr>
              <a:tblGrid>
                <a:gridCol w="1635312">
                  <a:extLst>
                    <a:ext uri="{9D8B030D-6E8A-4147-A177-3AD203B41FA5}">
                      <a16:colId xmlns:a16="http://schemas.microsoft.com/office/drawing/2014/main" val="964232906"/>
                    </a:ext>
                  </a:extLst>
                </a:gridCol>
              </a:tblGrid>
              <a:tr h="666750">
                <a:tc>
                  <a:txBody>
                    <a:bodyPr/>
                    <a:lstStyle/>
                    <a:p>
                      <a:pPr algn="l" fontAlgn="t"/>
                      <a:r>
                        <a:rPr lang="en-US" sz="1600" u="none" strike="noStrike" dirty="0">
                          <a:effectLst/>
                        </a:rPr>
                        <a:t> PERSONNEL</a:t>
                      </a:r>
                      <a:endParaRPr lang="en-US" sz="1600" b="1" i="0" u="none" strike="noStrike" dirty="0">
                        <a:solidFill>
                          <a:srgbClr val="000000"/>
                        </a:solidFill>
                        <a:effectLst/>
                        <a:latin typeface="Tahoma" panose="020B0604030504040204" pitchFamily="34" charset="0"/>
                      </a:endParaRPr>
                    </a:p>
                  </a:txBody>
                  <a:tcPr marL="9525" marR="9525" marT="9525" marB="0"/>
                </a:tc>
                <a:extLst>
                  <a:ext uri="{0D108BD9-81ED-4DB2-BD59-A6C34878D82A}">
                    <a16:rowId xmlns:a16="http://schemas.microsoft.com/office/drawing/2014/main" val="1307392164"/>
                  </a:ext>
                </a:extLst>
              </a:tr>
              <a:tr h="666750">
                <a:tc>
                  <a:txBody>
                    <a:bodyPr/>
                    <a:lstStyle/>
                    <a:p>
                      <a:pPr algn="l" fontAlgn="t"/>
                      <a:r>
                        <a:rPr lang="en-US" sz="1600" u="none" strike="noStrike" dirty="0">
                          <a:effectLst/>
                        </a:rPr>
                        <a:t> SERVICES</a:t>
                      </a:r>
                      <a:endParaRPr lang="en-US" sz="1600" b="1" i="0" u="none" strike="noStrike" dirty="0">
                        <a:solidFill>
                          <a:srgbClr val="000000"/>
                        </a:solidFill>
                        <a:effectLst/>
                        <a:latin typeface="Tahoma" panose="020B0604030504040204" pitchFamily="34" charset="0"/>
                      </a:endParaRPr>
                    </a:p>
                  </a:txBody>
                  <a:tcPr marL="9525" marR="9525" marT="9525" marB="0"/>
                </a:tc>
                <a:extLst>
                  <a:ext uri="{0D108BD9-81ED-4DB2-BD59-A6C34878D82A}">
                    <a16:rowId xmlns:a16="http://schemas.microsoft.com/office/drawing/2014/main" val="3149647640"/>
                  </a:ext>
                </a:extLst>
              </a:tr>
              <a:tr h="666750">
                <a:tc>
                  <a:txBody>
                    <a:bodyPr/>
                    <a:lstStyle/>
                    <a:p>
                      <a:pPr algn="l" fontAlgn="t"/>
                      <a:r>
                        <a:rPr lang="en-US" sz="1600" u="none" strike="noStrike" dirty="0">
                          <a:effectLst/>
                        </a:rPr>
                        <a:t> SUPPLIES</a:t>
                      </a:r>
                      <a:endParaRPr lang="en-US" sz="1600" b="1" i="0" u="none" strike="noStrike" dirty="0">
                        <a:solidFill>
                          <a:srgbClr val="000000"/>
                        </a:solidFill>
                        <a:effectLst/>
                        <a:latin typeface="Tahoma" panose="020B0604030504040204" pitchFamily="34" charset="0"/>
                      </a:endParaRPr>
                    </a:p>
                  </a:txBody>
                  <a:tcPr marL="9525" marR="9525" marT="9525" marB="0"/>
                </a:tc>
                <a:extLst>
                  <a:ext uri="{0D108BD9-81ED-4DB2-BD59-A6C34878D82A}">
                    <a16:rowId xmlns:a16="http://schemas.microsoft.com/office/drawing/2014/main" val="2335316826"/>
                  </a:ext>
                </a:extLst>
              </a:tr>
              <a:tr h="666750">
                <a:tc>
                  <a:txBody>
                    <a:bodyPr/>
                    <a:lstStyle/>
                    <a:p>
                      <a:pPr algn="l" fontAlgn="t"/>
                      <a:r>
                        <a:rPr lang="en-US" sz="1600" u="none" strike="noStrike" dirty="0">
                          <a:effectLst/>
                        </a:rPr>
                        <a:t> OTHER</a:t>
                      </a:r>
                    </a:p>
                    <a:p>
                      <a:pPr algn="l" fontAlgn="t"/>
                      <a:r>
                        <a:rPr lang="en-US" sz="1200" b="0" i="0" u="none" strike="noStrike" dirty="0">
                          <a:solidFill>
                            <a:srgbClr val="000000"/>
                          </a:solidFill>
                          <a:effectLst/>
                          <a:latin typeface="Tahoma" panose="020B0604030504040204" pitchFamily="34" charset="0"/>
                        </a:rPr>
                        <a:t>(transfers &amp; capital)</a:t>
                      </a:r>
                    </a:p>
                  </a:txBody>
                  <a:tcPr marL="9525" marR="9525" marT="9525" marB="0"/>
                </a:tc>
                <a:extLst>
                  <a:ext uri="{0D108BD9-81ED-4DB2-BD59-A6C34878D82A}">
                    <a16:rowId xmlns:a16="http://schemas.microsoft.com/office/drawing/2014/main" val="4105290333"/>
                  </a:ext>
                </a:extLst>
              </a:tr>
            </a:tbl>
          </a:graphicData>
        </a:graphic>
      </p:graphicFrame>
    </p:spTree>
    <p:extLst>
      <p:ext uri="{BB962C8B-B14F-4D97-AF65-F5344CB8AC3E}">
        <p14:creationId xmlns:p14="http://schemas.microsoft.com/office/powerpoint/2010/main" val="29121087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Expenditures</a:t>
            </a:r>
          </a:p>
        </p:txBody>
      </p:sp>
      <p:sp>
        <p:nvSpPr>
          <p:cNvPr id="3" name="Content Placeholder 2"/>
          <p:cNvSpPr>
            <a:spLocks noGrp="1"/>
          </p:cNvSpPr>
          <p:nvPr>
            <p:ph idx="1"/>
          </p:nvPr>
        </p:nvSpPr>
        <p:spPr>
          <a:xfrm>
            <a:off x="457200" y="1524000"/>
            <a:ext cx="8382000" cy="5181600"/>
          </a:xfrm>
        </p:spPr>
        <p:txBody>
          <a:bodyPr>
            <a:normAutofit/>
          </a:bodyPr>
          <a:lstStyle/>
          <a:p>
            <a:pPr>
              <a:lnSpc>
                <a:spcPct val="150000"/>
              </a:lnSpc>
            </a:pPr>
            <a:r>
              <a:rPr lang="en-US" sz="2000" b="1" dirty="0"/>
              <a:t>Q: </a:t>
            </a:r>
            <a:r>
              <a:rPr lang="en-US" sz="2000" dirty="0"/>
              <a:t>What are the cost drivers of GF personnel expenditures and have they increased significantly over the past few years?</a:t>
            </a:r>
            <a:endParaRPr lang="en-US" dirty="0"/>
          </a:p>
          <a:p>
            <a:pPr algn="just">
              <a:lnSpc>
                <a:spcPct val="150000"/>
              </a:lnSpc>
            </a:pPr>
            <a:r>
              <a:rPr lang="en-US" sz="2000" b="1" dirty="0"/>
              <a:t>A: 			          </a:t>
            </a:r>
            <a:r>
              <a:rPr lang="en-US" sz="2000" b="1" u="sng" dirty="0"/>
              <a:t>FY ’14</a:t>
            </a:r>
            <a:r>
              <a:rPr lang="en-US" sz="2000" b="1" dirty="0"/>
              <a:t>	          </a:t>
            </a:r>
            <a:r>
              <a:rPr lang="en-US" sz="2000" b="1" u="sng" dirty="0"/>
              <a:t>FY ’19</a:t>
            </a:r>
            <a:r>
              <a:rPr lang="en-US" sz="2000" b="1" dirty="0"/>
              <a:t>           </a:t>
            </a:r>
            <a:r>
              <a:rPr lang="en-US" sz="2000" b="1" u="sng" dirty="0"/>
              <a:t>% avg. </a:t>
            </a:r>
            <a:r>
              <a:rPr lang="en-US" sz="2000" b="1" u="sng" dirty="0" err="1"/>
              <a:t>yr</a:t>
            </a:r>
            <a:endParaRPr lang="en-US" sz="2000" u="sng" dirty="0"/>
          </a:p>
          <a:p>
            <a:pPr marL="0" indent="0">
              <a:lnSpc>
                <a:spcPct val="150000"/>
              </a:lnSpc>
              <a:buNone/>
            </a:pPr>
            <a:r>
              <a:rPr lang="en-US" sz="2000" dirty="0"/>
              <a:t>         Adopted budget	     $ 38.890m         $ 43.849m             2.5%</a:t>
            </a:r>
          </a:p>
          <a:p>
            <a:pPr marL="0" indent="0">
              <a:lnSpc>
                <a:spcPct val="150000"/>
              </a:lnSpc>
              <a:buNone/>
            </a:pPr>
            <a:r>
              <a:rPr lang="en-US" sz="2000" dirty="0"/>
              <a:t>         Salaries/wages           $ 21.232m         $ 22.645m             1.3%</a:t>
            </a:r>
          </a:p>
          <a:p>
            <a:pPr marL="0" indent="0">
              <a:lnSpc>
                <a:spcPct val="150000"/>
              </a:lnSpc>
              <a:buNone/>
            </a:pPr>
            <a:r>
              <a:rPr lang="en-US" sz="2000" dirty="0"/>
              <a:t>         Police Pension*	     $   2.044m	     $   3.714m            16.3%</a:t>
            </a:r>
          </a:p>
          <a:p>
            <a:pPr marL="0" indent="0">
              <a:lnSpc>
                <a:spcPct val="150000"/>
              </a:lnSpc>
              <a:buNone/>
            </a:pPr>
            <a:r>
              <a:rPr lang="en-US" sz="2000" dirty="0"/>
              <a:t>         Fire Pension	     $      --- 	     $      495k              100%</a:t>
            </a:r>
          </a:p>
          <a:p>
            <a:pPr marL="0" indent="0">
              <a:lnSpc>
                <a:spcPct val="150000"/>
              </a:lnSpc>
              <a:buNone/>
            </a:pPr>
            <a:r>
              <a:rPr lang="en-US" sz="2000" dirty="0"/>
              <a:t>         Health Care**             $ 10.000m	     $ 11.125m             2.25%</a:t>
            </a:r>
          </a:p>
          <a:p>
            <a:pPr marL="0" indent="0">
              <a:lnSpc>
                <a:spcPct val="150000"/>
              </a:lnSpc>
              <a:buNone/>
            </a:pPr>
            <a:r>
              <a:rPr lang="en-US" sz="2000" dirty="0"/>
              <a:t>        </a:t>
            </a:r>
            <a:r>
              <a:rPr lang="en-US" sz="1400" dirty="0"/>
              <a:t> * Amortization of 2008-9 losses and changes to actuarial life expectancy tables</a:t>
            </a:r>
          </a:p>
          <a:p>
            <a:pPr marL="0" indent="0">
              <a:lnSpc>
                <a:spcPct val="150000"/>
              </a:lnSpc>
              <a:buNone/>
            </a:pPr>
            <a:r>
              <a:rPr lang="en-US" sz="1400" dirty="0"/>
              <a:t>            ** Retiree health care, especially Rx costs</a:t>
            </a:r>
          </a:p>
        </p:txBody>
      </p:sp>
      <p:sp>
        <p:nvSpPr>
          <p:cNvPr id="4" name="Slide Number Placeholder 3"/>
          <p:cNvSpPr>
            <a:spLocks noGrp="1"/>
          </p:cNvSpPr>
          <p:nvPr>
            <p:ph type="sldNum" sz="quarter" idx="12"/>
          </p:nvPr>
        </p:nvSpPr>
        <p:spPr/>
        <p:txBody>
          <a:bodyPr/>
          <a:lstStyle/>
          <a:p>
            <a:fld id="{6616E47E-09B3-497C-8813-9295B8339666}" type="slidenum">
              <a:rPr lang="en-US" smtClean="0"/>
              <a:t>14</a:t>
            </a:fld>
            <a:endParaRPr lang="en-US"/>
          </a:p>
        </p:txBody>
      </p:sp>
    </p:spTree>
    <p:extLst>
      <p:ext uri="{BB962C8B-B14F-4D97-AF65-F5344CB8AC3E}">
        <p14:creationId xmlns:p14="http://schemas.microsoft.com/office/powerpoint/2010/main" val="31593997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Expenditures</a:t>
            </a:r>
          </a:p>
        </p:txBody>
      </p:sp>
      <p:sp>
        <p:nvSpPr>
          <p:cNvPr id="3" name="Content Placeholder 2"/>
          <p:cNvSpPr>
            <a:spLocks noGrp="1"/>
          </p:cNvSpPr>
          <p:nvPr>
            <p:ph idx="1"/>
          </p:nvPr>
        </p:nvSpPr>
        <p:spPr>
          <a:xfrm>
            <a:off x="457200" y="1524000"/>
            <a:ext cx="8382000" cy="5181600"/>
          </a:xfrm>
        </p:spPr>
        <p:txBody>
          <a:bodyPr>
            <a:normAutofit/>
          </a:bodyPr>
          <a:lstStyle/>
          <a:p>
            <a:pPr>
              <a:lnSpc>
                <a:spcPct val="150000"/>
              </a:lnSpc>
            </a:pPr>
            <a:r>
              <a:rPr lang="en-US" sz="2000" b="1" dirty="0"/>
              <a:t>Q: </a:t>
            </a:r>
            <a:r>
              <a:rPr lang="en-US" sz="2000" dirty="0"/>
              <a:t>What are the main cost drivers of the difference between expected personnel costs and actual personnel costs?</a:t>
            </a:r>
            <a:endParaRPr lang="en-US" dirty="0"/>
          </a:p>
          <a:p>
            <a:pPr algn="just">
              <a:lnSpc>
                <a:spcPct val="150000"/>
              </a:lnSpc>
            </a:pPr>
            <a:r>
              <a:rPr lang="en-US" sz="2000" b="1" dirty="0"/>
              <a:t>A: </a:t>
            </a:r>
            <a:r>
              <a:rPr lang="en-US" sz="2000" dirty="0"/>
              <a:t>In 2018, unfilled police positions due to inability to hire, retirements and other separation of service reasons; the 4 month general hiring freeze; and lower than expected health care costs mainly due to greater coordination of care at the provider level, better experience for the City (City is self insured – pays actual costs, not a rated premium), broader macro health care cost inflation trends generally, and the City’s PBM who has focused on reducing Rx price inflation, which, especially for retirees, has been the driver of rising annual costs, specifically.</a:t>
            </a:r>
          </a:p>
        </p:txBody>
      </p:sp>
      <p:sp>
        <p:nvSpPr>
          <p:cNvPr id="4" name="Slide Number Placeholder 3"/>
          <p:cNvSpPr>
            <a:spLocks noGrp="1"/>
          </p:cNvSpPr>
          <p:nvPr>
            <p:ph type="sldNum" sz="quarter" idx="12"/>
          </p:nvPr>
        </p:nvSpPr>
        <p:spPr/>
        <p:txBody>
          <a:bodyPr/>
          <a:lstStyle/>
          <a:p>
            <a:fld id="{6616E47E-09B3-497C-8813-9295B8339666}" type="slidenum">
              <a:rPr lang="en-US" smtClean="0"/>
              <a:t>15</a:t>
            </a:fld>
            <a:endParaRPr lang="en-US"/>
          </a:p>
        </p:txBody>
      </p:sp>
    </p:spTree>
    <p:extLst>
      <p:ext uri="{BB962C8B-B14F-4D97-AF65-F5344CB8AC3E}">
        <p14:creationId xmlns:p14="http://schemas.microsoft.com/office/powerpoint/2010/main" val="21155101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General Questions – Capital Expenditures</a:t>
            </a:r>
          </a:p>
        </p:txBody>
      </p:sp>
      <p:sp>
        <p:nvSpPr>
          <p:cNvPr id="3" name="Content Placeholder 2"/>
          <p:cNvSpPr>
            <a:spLocks noGrp="1"/>
          </p:cNvSpPr>
          <p:nvPr>
            <p:ph idx="1"/>
          </p:nvPr>
        </p:nvSpPr>
        <p:spPr>
          <a:xfrm>
            <a:off x="457200" y="1524000"/>
            <a:ext cx="8382000" cy="5181600"/>
          </a:xfrm>
        </p:spPr>
        <p:txBody>
          <a:bodyPr>
            <a:normAutofit fontScale="85000" lnSpcReduction="10000"/>
          </a:bodyPr>
          <a:lstStyle/>
          <a:p>
            <a:pPr algn="just">
              <a:lnSpc>
                <a:spcPct val="150000"/>
              </a:lnSpc>
            </a:pPr>
            <a:r>
              <a:rPr lang="en-US" sz="2000" b="1" dirty="0"/>
              <a:t>Q:</a:t>
            </a:r>
            <a:r>
              <a:rPr lang="en-US" sz="2000" dirty="0"/>
              <a:t> What is the total capital assigned to Capital Improvement Projects for 2019? How were these priorities chosen over others and who provided input? </a:t>
            </a:r>
            <a:endParaRPr lang="en-US" sz="2000" b="1" dirty="0"/>
          </a:p>
          <a:p>
            <a:pPr>
              <a:lnSpc>
                <a:spcPct val="150000"/>
              </a:lnSpc>
            </a:pPr>
            <a:r>
              <a:rPr lang="en-US" sz="2000" b="1" dirty="0"/>
              <a:t>A: </a:t>
            </a:r>
            <a:r>
              <a:rPr lang="en-US" sz="2000" dirty="0"/>
              <a:t>The total capital expenditures in the 2019 budget is as follows</a:t>
            </a:r>
            <a:r>
              <a:rPr lang="en-US" sz="1800" dirty="0"/>
              <a:t>:</a:t>
            </a:r>
          </a:p>
          <a:p>
            <a:pPr>
              <a:lnSpc>
                <a:spcPct val="150000"/>
              </a:lnSpc>
            </a:pPr>
            <a:endParaRPr lang="en-US" sz="2000" dirty="0"/>
          </a:p>
          <a:p>
            <a:pPr>
              <a:lnSpc>
                <a:spcPct val="150000"/>
              </a:lnSpc>
            </a:pPr>
            <a:endParaRPr lang="en-US" sz="2000" dirty="0"/>
          </a:p>
          <a:p>
            <a:pPr>
              <a:lnSpc>
                <a:spcPct val="150000"/>
              </a:lnSpc>
            </a:pPr>
            <a:endParaRPr lang="en-US" sz="2000" dirty="0"/>
          </a:p>
          <a:p>
            <a:pPr>
              <a:lnSpc>
                <a:spcPct val="150000"/>
              </a:lnSpc>
            </a:pPr>
            <a:endParaRPr lang="en-US" sz="2000" dirty="0"/>
          </a:p>
          <a:p>
            <a:pPr>
              <a:lnSpc>
                <a:spcPct val="150000"/>
              </a:lnSpc>
            </a:pPr>
            <a:endParaRPr lang="en-US" sz="2000" dirty="0"/>
          </a:p>
          <a:p>
            <a:pPr marL="0" indent="0">
              <a:lnSpc>
                <a:spcPct val="150000"/>
              </a:lnSpc>
              <a:buNone/>
            </a:pPr>
            <a:endParaRPr lang="en-US" sz="2000" dirty="0"/>
          </a:p>
          <a:p>
            <a:pPr algn="just">
              <a:lnSpc>
                <a:spcPct val="150000"/>
              </a:lnSpc>
            </a:pPr>
            <a:r>
              <a:rPr lang="en-US" sz="2000" dirty="0"/>
              <a:t>Every department/bureau provided input. Priorities were given to immediate needs, previous commitments, and where City funds were leveraged in conjunction with grant or other outside funding sources.</a:t>
            </a:r>
          </a:p>
          <a:p>
            <a:pPr algn="just">
              <a:lnSpc>
                <a:spcPct val="150000"/>
              </a:lnSpc>
            </a:pPr>
            <a:endParaRPr lang="en-US" sz="1800" dirty="0"/>
          </a:p>
          <a:p>
            <a:pPr algn="just">
              <a:lnSpc>
                <a:spcPct val="150000"/>
              </a:lnSpc>
            </a:pPr>
            <a:endParaRPr lang="en-US" sz="1800" dirty="0"/>
          </a:p>
          <a:p>
            <a:pPr algn="just">
              <a:lnSpc>
                <a:spcPct val="150000"/>
              </a:lnSpc>
            </a:pPr>
            <a:endParaRPr lang="en-US" sz="2000" dirty="0"/>
          </a:p>
          <a:p>
            <a:endParaRPr lang="en-US" sz="2100" dirty="0"/>
          </a:p>
        </p:txBody>
      </p:sp>
      <p:sp>
        <p:nvSpPr>
          <p:cNvPr id="4" name="Slide Number Placeholder 3"/>
          <p:cNvSpPr>
            <a:spLocks noGrp="1"/>
          </p:cNvSpPr>
          <p:nvPr>
            <p:ph type="sldNum" sz="quarter" idx="12"/>
          </p:nvPr>
        </p:nvSpPr>
        <p:spPr/>
        <p:txBody>
          <a:bodyPr/>
          <a:lstStyle/>
          <a:p>
            <a:fld id="{6616E47E-09B3-497C-8813-9295B8339666}" type="slidenum">
              <a:rPr lang="en-US" smtClean="0"/>
              <a:t>16</a:t>
            </a:fld>
            <a:endParaRPr lang="en-US"/>
          </a:p>
        </p:txBody>
      </p:sp>
      <p:graphicFrame>
        <p:nvGraphicFramePr>
          <p:cNvPr id="5" name="Table 4">
            <a:extLst>
              <a:ext uri="{FF2B5EF4-FFF2-40B4-BE49-F238E27FC236}">
                <a16:creationId xmlns:a16="http://schemas.microsoft.com/office/drawing/2014/main" id="{EF71CF57-4B86-40D5-8B65-5DD4170B8003}"/>
              </a:ext>
            </a:extLst>
          </p:cNvPr>
          <p:cNvGraphicFramePr>
            <a:graphicFrameLocks noGrp="1"/>
          </p:cNvGraphicFramePr>
          <p:nvPr>
            <p:extLst>
              <p:ext uri="{D42A27DB-BD31-4B8C-83A1-F6EECF244321}">
                <p14:modId xmlns:p14="http://schemas.microsoft.com/office/powerpoint/2010/main" val="236692419"/>
              </p:ext>
            </p:extLst>
          </p:nvPr>
        </p:nvGraphicFramePr>
        <p:xfrm>
          <a:off x="762000" y="2895600"/>
          <a:ext cx="8153400" cy="2001205"/>
        </p:xfrm>
        <a:graphic>
          <a:graphicData uri="http://schemas.openxmlformats.org/drawingml/2006/table">
            <a:tbl>
              <a:tblPr>
                <a:tableStyleId>{5C22544A-7EE6-4342-B048-85BDC9FD1C3A}</a:tableStyleId>
              </a:tblPr>
              <a:tblGrid>
                <a:gridCol w="3543499">
                  <a:extLst>
                    <a:ext uri="{9D8B030D-6E8A-4147-A177-3AD203B41FA5}">
                      <a16:colId xmlns:a16="http://schemas.microsoft.com/office/drawing/2014/main" val="2304004972"/>
                    </a:ext>
                  </a:extLst>
                </a:gridCol>
                <a:gridCol w="4609901">
                  <a:extLst>
                    <a:ext uri="{9D8B030D-6E8A-4147-A177-3AD203B41FA5}">
                      <a16:colId xmlns:a16="http://schemas.microsoft.com/office/drawing/2014/main" val="3223017800"/>
                    </a:ext>
                  </a:extLst>
                </a:gridCol>
              </a:tblGrid>
              <a:tr h="400241">
                <a:tc>
                  <a:txBody>
                    <a:bodyPr/>
                    <a:lstStyle/>
                    <a:p>
                      <a:pPr algn="l" fontAlgn="b"/>
                      <a:r>
                        <a:rPr lang="en-US" sz="1800" b="1" u="sng" strike="noStrike" dirty="0">
                          <a:effectLst/>
                        </a:rPr>
                        <a:t>Fund</a:t>
                      </a:r>
                      <a:endParaRPr lang="en-US" sz="1800" b="1" i="0" u="sng"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800" b="1" u="none" strike="noStrike" dirty="0">
                          <a:effectLst/>
                        </a:rPr>
                        <a:t>  </a:t>
                      </a:r>
                      <a:r>
                        <a:rPr lang="en-US" sz="1800" b="1" u="sng" strike="noStrike" dirty="0">
                          <a:effectLst/>
                        </a:rPr>
                        <a:t>Amount (City share)</a:t>
                      </a:r>
                      <a:endParaRPr lang="en-US" sz="1800" b="1" i="0" u="sng"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93247692"/>
                  </a:ext>
                </a:extLst>
              </a:tr>
              <a:tr h="400241">
                <a:tc>
                  <a:txBody>
                    <a:bodyPr/>
                    <a:lstStyle/>
                    <a:p>
                      <a:pPr algn="l" fontAlgn="b"/>
                      <a:r>
                        <a:rPr lang="en-US" sz="1800" u="none" strike="noStrike" dirty="0">
                          <a:effectLst/>
                        </a:rPr>
                        <a:t>General </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800" u="none" strike="noStrike">
                          <a:effectLst/>
                        </a:rPr>
                        <a:t> $          3,452,916 </a:t>
                      </a:r>
                      <a:endParaRPr lang="en-U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08286543"/>
                  </a:ext>
                </a:extLst>
              </a:tr>
              <a:tr h="400241">
                <a:tc>
                  <a:txBody>
                    <a:bodyPr/>
                    <a:lstStyle/>
                    <a:p>
                      <a:pPr algn="l" fontAlgn="b"/>
                      <a:r>
                        <a:rPr lang="en-US" sz="1800" u="none" strike="noStrike" dirty="0">
                          <a:effectLst/>
                        </a:rPr>
                        <a:t>State Liquid Fuels</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800" u="none" strike="noStrike" dirty="0">
                          <a:effectLst/>
                        </a:rPr>
                        <a:t> $          2,410,000 </a:t>
                      </a:r>
                      <a:r>
                        <a:rPr lang="en-US" sz="1400" u="none" strike="noStrike" dirty="0">
                          <a:effectLst/>
                        </a:rPr>
                        <a:t>(+$2mm rollover –S HBG paving)</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88914764"/>
                  </a:ext>
                </a:extLst>
              </a:tr>
              <a:tr h="400241">
                <a:tc>
                  <a:txBody>
                    <a:bodyPr/>
                    <a:lstStyle/>
                    <a:p>
                      <a:pPr algn="l" fontAlgn="b"/>
                      <a:r>
                        <a:rPr lang="en-US" sz="1800" u="none" strike="noStrike" dirty="0">
                          <a:effectLst/>
                        </a:rPr>
                        <a:t>Capital Projects (Roads)</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800" u="none" strike="noStrike" dirty="0">
                          <a:effectLst/>
                        </a:rPr>
                        <a:t> $          2,532,000 </a:t>
                      </a:r>
                      <a:r>
                        <a:rPr lang="en-US" sz="1400" u="none" strike="noStrike" dirty="0">
                          <a:effectLst/>
                        </a:rPr>
                        <a:t>(+$4.1mm rollover- 3</a:t>
                      </a:r>
                      <a:r>
                        <a:rPr lang="en-US" sz="1400" u="none" strike="noStrike" baseline="30000" dirty="0">
                          <a:effectLst/>
                        </a:rPr>
                        <a:t>rd</a:t>
                      </a:r>
                      <a:r>
                        <a:rPr lang="en-US" sz="1400" u="none" strike="noStrike" dirty="0">
                          <a:effectLst/>
                        </a:rPr>
                        <a:t> St)</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29435563"/>
                  </a:ext>
                </a:extLst>
              </a:tr>
              <a:tr h="400241">
                <a:tc>
                  <a:txBody>
                    <a:bodyPr/>
                    <a:lstStyle/>
                    <a:p>
                      <a:pPr algn="l" fontAlgn="b"/>
                      <a:r>
                        <a:rPr lang="en-US" sz="1800" u="none" strike="noStrike" dirty="0">
                          <a:effectLst/>
                        </a:rPr>
                        <a:t>Neighborhood Services </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800" u="none" strike="noStrike" dirty="0">
                          <a:effectLst/>
                        </a:rPr>
                        <a:t> $          4,826,882</a:t>
                      </a:r>
                      <a:r>
                        <a:rPr lang="en-US" sz="1400" u="none" strike="noStrike" dirty="0">
                          <a:effectLst/>
                        </a:rPr>
                        <a:t> (includes PW bldg. acquisition)</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84266943"/>
                  </a:ext>
                </a:extLst>
              </a:tr>
            </a:tbl>
          </a:graphicData>
        </a:graphic>
      </p:graphicFrame>
    </p:spTree>
    <p:extLst>
      <p:ext uri="{BB962C8B-B14F-4D97-AF65-F5344CB8AC3E}">
        <p14:creationId xmlns:p14="http://schemas.microsoft.com/office/powerpoint/2010/main" val="17970351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General Questions – Capital Expenditures</a:t>
            </a:r>
          </a:p>
        </p:txBody>
      </p:sp>
      <p:sp>
        <p:nvSpPr>
          <p:cNvPr id="3" name="Content Placeholder 2"/>
          <p:cNvSpPr>
            <a:spLocks noGrp="1"/>
          </p:cNvSpPr>
          <p:nvPr>
            <p:ph idx="1"/>
          </p:nvPr>
        </p:nvSpPr>
        <p:spPr>
          <a:xfrm>
            <a:off x="457200" y="1524000"/>
            <a:ext cx="8382000" cy="5181600"/>
          </a:xfrm>
        </p:spPr>
        <p:txBody>
          <a:bodyPr>
            <a:normAutofit fontScale="92500" lnSpcReduction="20000"/>
          </a:bodyPr>
          <a:lstStyle/>
          <a:p>
            <a:pPr>
              <a:lnSpc>
                <a:spcPct val="160000"/>
              </a:lnSpc>
            </a:pPr>
            <a:r>
              <a:rPr lang="en-US" sz="1900" b="1" dirty="0"/>
              <a:t>Q:</a:t>
            </a:r>
            <a:r>
              <a:rPr lang="en-US" sz="1900" dirty="0"/>
              <a:t> When will the City create a longer term Capital Improvements Plan and who will own its design?</a:t>
            </a:r>
          </a:p>
          <a:p>
            <a:pPr algn="just">
              <a:lnSpc>
                <a:spcPct val="160000"/>
              </a:lnSpc>
            </a:pPr>
            <a:r>
              <a:rPr lang="en-US" sz="1900" b="1" dirty="0"/>
              <a:t>A: </a:t>
            </a:r>
            <a:r>
              <a:rPr lang="en-US" sz="1900" dirty="0"/>
              <a:t>It is challenging for the City to develop a long term CIP when the majority of the source dollars is funding external to City resources and cash is used to fund the remaining needs (vs. unsecured GO debt).  The City has been successful in using secured financing arrangements for part of its heavy equipment (mostly public works related) purchases, but that is not an option for larger expenditures, such as roads. There is no question the City’s ability to self fund its deferred maintenance needs is inadequate and will have to return to the public debt market at some point. The CIP will be developed in conjunction with the 5-yr financial plan under the auspices of the ICA and will be owned by all City stakeholders but lead internally by the Mayor, BA, Finance and other Department directors.</a:t>
            </a:r>
          </a:p>
          <a:p>
            <a:endParaRPr lang="en-US" sz="2100" dirty="0"/>
          </a:p>
        </p:txBody>
      </p:sp>
      <p:sp>
        <p:nvSpPr>
          <p:cNvPr id="4" name="Slide Number Placeholder 3"/>
          <p:cNvSpPr>
            <a:spLocks noGrp="1"/>
          </p:cNvSpPr>
          <p:nvPr>
            <p:ph type="sldNum" sz="quarter" idx="12"/>
          </p:nvPr>
        </p:nvSpPr>
        <p:spPr/>
        <p:txBody>
          <a:bodyPr/>
          <a:lstStyle/>
          <a:p>
            <a:fld id="{6616E47E-09B3-497C-8813-9295B8339666}" type="slidenum">
              <a:rPr lang="en-US" smtClean="0"/>
              <a:t>17</a:t>
            </a:fld>
            <a:endParaRPr lang="en-US"/>
          </a:p>
        </p:txBody>
      </p:sp>
    </p:spTree>
    <p:extLst>
      <p:ext uri="{BB962C8B-B14F-4D97-AF65-F5344CB8AC3E}">
        <p14:creationId xmlns:p14="http://schemas.microsoft.com/office/powerpoint/2010/main" val="88139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fontScale="90000"/>
          </a:bodyPr>
          <a:lstStyle/>
          <a:p>
            <a:r>
              <a:rPr lang="en-US" dirty="0"/>
              <a:t>General Questions – Capital Expenditures</a:t>
            </a:r>
          </a:p>
        </p:txBody>
      </p:sp>
      <p:sp>
        <p:nvSpPr>
          <p:cNvPr id="3" name="Content Placeholder 2"/>
          <p:cNvSpPr>
            <a:spLocks noGrp="1"/>
          </p:cNvSpPr>
          <p:nvPr>
            <p:ph idx="1"/>
          </p:nvPr>
        </p:nvSpPr>
        <p:spPr>
          <a:xfrm>
            <a:off x="457200" y="1709928"/>
            <a:ext cx="8382000" cy="4995672"/>
          </a:xfrm>
        </p:spPr>
        <p:txBody>
          <a:bodyPr>
            <a:normAutofit/>
          </a:bodyPr>
          <a:lstStyle/>
          <a:p>
            <a:pPr algn="just">
              <a:lnSpc>
                <a:spcPct val="150000"/>
              </a:lnSpc>
            </a:pPr>
            <a:r>
              <a:rPr lang="en-US" sz="2000" b="1" dirty="0"/>
              <a:t>Q: </a:t>
            </a:r>
            <a:r>
              <a:rPr lang="en-US" sz="2000" dirty="0"/>
              <a:t>Does the City’s use of fund balance to contribute to capital expenditures conform to the proposed Fund Balance policy?</a:t>
            </a:r>
          </a:p>
          <a:p>
            <a:pPr marL="0" indent="0">
              <a:lnSpc>
                <a:spcPct val="150000"/>
              </a:lnSpc>
              <a:buNone/>
            </a:pPr>
            <a:endParaRPr lang="en-US" sz="2000" dirty="0"/>
          </a:p>
          <a:p>
            <a:pPr algn="just">
              <a:lnSpc>
                <a:spcPct val="150000"/>
              </a:lnSpc>
            </a:pPr>
            <a:r>
              <a:rPr lang="en-US" sz="2000" b="1" dirty="0"/>
              <a:t>A: </a:t>
            </a:r>
            <a:r>
              <a:rPr lang="en-US" sz="2000" dirty="0"/>
              <a:t>Yes, it does and the Administration supports the adoption of the fund balance policy as written. It is an important step along the path to establish a credit rating and re-enter the public debt market</a:t>
            </a:r>
          </a:p>
          <a:p>
            <a:endParaRPr lang="en-US" sz="2100" dirty="0"/>
          </a:p>
        </p:txBody>
      </p:sp>
      <p:sp>
        <p:nvSpPr>
          <p:cNvPr id="4" name="Slide Number Placeholder 3"/>
          <p:cNvSpPr>
            <a:spLocks noGrp="1"/>
          </p:cNvSpPr>
          <p:nvPr>
            <p:ph type="sldNum" sz="quarter" idx="12"/>
          </p:nvPr>
        </p:nvSpPr>
        <p:spPr/>
        <p:txBody>
          <a:bodyPr/>
          <a:lstStyle/>
          <a:p>
            <a:fld id="{6616E47E-09B3-497C-8813-9295B8339666}" type="slidenum">
              <a:rPr lang="en-US" smtClean="0"/>
              <a:t>18</a:t>
            </a:fld>
            <a:endParaRPr lang="en-US"/>
          </a:p>
        </p:txBody>
      </p:sp>
    </p:spTree>
    <p:extLst>
      <p:ext uri="{BB962C8B-B14F-4D97-AF65-F5344CB8AC3E}">
        <p14:creationId xmlns:p14="http://schemas.microsoft.com/office/powerpoint/2010/main" val="21290703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Debt</a:t>
            </a:r>
          </a:p>
        </p:txBody>
      </p:sp>
      <p:sp>
        <p:nvSpPr>
          <p:cNvPr id="3" name="Content Placeholder 2"/>
          <p:cNvSpPr>
            <a:spLocks noGrp="1"/>
          </p:cNvSpPr>
          <p:nvPr>
            <p:ph idx="1"/>
          </p:nvPr>
        </p:nvSpPr>
        <p:spPr>
          <a:xfrm>
            <a:off x="457200" y="1524000"/>
            <a:ext cx="8382000" cy="5181600"/>
          </a:xfrm>
        </p:spPr>
        <p:txBody>
          <a:bodyPr>
            <a:normAutofit/>
          </a:bodyPr>
          <a:lstStyle/>
          <a:p>
            <a:pPr>
              <a:lnSpc>
                <a:spcPct val="150000"/>
              </a:lnSpc>
            </a:pPr>
            <a:r>
              <a:rPr lang="en-US" sz="2000" b="1" dirty="0"/>
              <a:t>Q</a:t>
            </a:r>
            <a:r>
              <a:rPr lang="en-US" sz="1800" b="1" dirty="0"/>
              <a:t>: </a:t>
            </a:r>
            <a:r>
              <a:rPr lang="en-US" sz="1800" dirty="0"/>
              <a:t>Why shouldn’t the City pay off the AMBAC contingent liability immediately?</a:t>
            </a:r>
          </a:p>
          <a:p>
            <a:pPr>
              <a:lnSpc>
                <a:spcPct val="150000"/>
              </a:lnSpc>
            </a:pPr>
            <a:endParaRPr lang="en-US" sz="1800" dirty="0"/>
          </a:p>
          <a:p>
            <a:pPr algn="just">
              <a:lnSpc>
                <a:spcPct val="150000"/>
              </a:lnSpc>
            </a:pPr>
            <a:r>
              <a:rPr lang="en-US" sz="1800" b="1" dirty="0"/>
              <a:t>A: </a:t>
            </a:r>
            <a:r>
              <a:rPr lang="en-US" sz="1800" dirty="0"/>
              <a:t>Actually the Administration proposed this option, over a period of 2-yrs if given a discount to the principal amount owed, as scarce cash resources, with significant opportunity costs (liquidity, flexibility for emergencies, capital expenditures), would be used to fund such as payment, as the City cannot borrow in the private markets, presumably a lower interest rate, to do so. At least at this time, it was rejected by AMBAC.</a:t>
            </a:r>
          </a:p>
          <a:p>
            <a:pPr algn="just">
              <a:lnSpc>
                <a:spcPct val="150000"/>
              </a:lnSpc>
            </a:pPr>
            <a:r>
              <a:rPr lang="en-US" sz="1800" dirty="0"/>
              <a:t>This option will be revisited, with further input from the ICA and the City’s financial advisor, when the development of the 5-yr plan commences next year.</a:t>
            </a:r>
          </a:p>
          <a:p>
            <a:endParaRPr lang="en-US" sz="2100" dirty="0"/>
          </a:p>
        </p:txBody>
      </p:sp>
      <p:sp>
        <p:nvSpPr>
          <p:cNvPr id="4" name="Slide Number Placeholder 3"/>
          <p:cNvSpPr>
            <a:spLocks noGrp="1"/>
          </p:cNvSpPr>
          <p:nvPr>
            <p:ph type="sldNum" sz="quarter" idx="12"/>
          </p:nvPr>
        </p:nvSpPr>
        <p:spPr/>
        <p:txBody>
          <a:bodyPr/>
          <a:lstStyle/>
          <a:p>
            <a:fld id="{6616E47E-09B3-497C-8813-9295B8339666}" type="slidenum">
              <a:rPr lang="en-US" smtClean="0"/>
              <a:t>19</a:t>
            </a:fld>
            <a:endParaRPr lang="en-US"/>
          </a:p>
        </p:txBody>
      </p:sp>
    </p:spTree>
    <p:extLst>
      <p:ext uri="{BB962C8B-B14F-4D97-AF65-F5344CB8AC3E}">
        <p14:creationId xmlns:p14="http://schemas.microsoft.com/office/powerpoint/2010/main" val="3019356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F3F70-3412-474B-8CA4-0B964C9BB818}"/>
              </a:ext>
            </a:extLst>
          </p:cNvPr>
          <p:cNvSpPr>
            <a:spLocks noGrp="1"/>
          </p:cNvSpPr>
          <p:nvPr>
            <p:ph type="title"/>
          </p:nvPr>
        </p:nvSpPr>
        <p:spPr/>
        <p:txBody>
          <a:bodyPr/>
          <a:lstStyle/>
          <a:p>
            <a:r>
              <a:rPr lang="en-US" dirty="0" err="1"/>
              <a:t>Methodolgy</a:t>
            </a:r>
            <a:endParaRPr lang="en-US" dirty="0"/>
          </a:p>
        </p:txBody>
      </p:sp>
      <p:sp>
        <p:nvSpPr>
          <p:cNvPr id="3" name="Content Placeholder 2">
            <a:extLst>
              <a:ext uri="{FF2B5EF4-FFF2-40B4-BE49-F238E27FC236}">
                <a16:creationId xmlns:a16="http://schemas.microsoft.com/office/drawing/2014/main" id="{32050971-ECDB-4A8E-910F-89ADE664036D}"/>
              </a:ext>
            </a:extLst>
          </p:cNvPr>
          <p:cNvSpPr>
            <a:spLocks noGrp="1"/>
          </p:cNvSpPr>
          <p:nvPr>
            <p:ph idx="1"/>
          </p:nvPr>
        </p:nvSpPr>
        <p:spPr/>
        <p:txBody>
          <a:bodyPr>
            <a:normAutofit/>
          </a:bodyPr>
          <a:lstStyle/>
          <a:p>
            <a:pPr algn="just"/>
            <a:r>
              <a:rPr lang="en-US" sz="2800" dirty="0"/>
              <a:t>Likeminded questions were combined and statements were modified into questions for clarity and consistency.</a:t>
            </a:r>
          </a:p>
          <a:p>
            <a:pPr algn="just"/>
            <a:endParaRPr lang="en-US" sz="2800" dirty="0"/>
          </a:p>
          <a:p>
            <a:pPr algn="just"/>
            <a:r>
              <a:rPr lang="en-US" sz="2800" dirty="0"/>
              <a:t>Over the past week the Administration received scores of questions ranging from general, departmental to strategic. We have made every effort to answer clearly and transparently each in this presentation</a:t>
            </a:r>
          </a:p>
          <a:p>
            <a:endParaRPr lang="en-US" sz="2800" dirty="0"/>
          </a:p>
        </p:txBody>
      </p:sp>
      <p:sp>
        <p:nvSpPr>
          <p:cNvPr id="4" name="Slide Number Placeholder 3">
            <a:extLst>
              <a:ext uri="{FF2B5EF4-FFF2-40B4-BE49-F238E27FC236}">
                <a16:creationId xmlns:a16="http://schemas.microsoft.com/office/drawing/2014/main" id="{FC258D23-F9FB-4FD3-B586-D91BF56161C5}"/>
              </a:ext>
            </a:extLst>
          </p:cNvPr>
          <p:cNvSpPr>
            <a:spLocks noGrp="1"/>
          </p:cNvSpPr>
          <p:nvPr>
            <p:ph type="sldNum" sz="quarter" idx="12"/>
          </p:nvPr>
        </p:nvSpPr>
        <p:spPr/>
        <p:txBody>
          <a:bodyPr/>
          <a:lstStyle/>
          <a:p>
            <a:fld id="{6616E47E-09B3-497C-8813-9295B8339666}" type="slidenum">
              <a:rPr lang="en-US" smtClean="0"/>
              <a:t>2</a:t>
            </a:fld>
            <a:endParaRPr lang="en-US"/>
          </a:p>
        </p:txBody>
      </p:sp>
    </p:spTree>
    <p:extLst>
      <p:ext uri="{BB962C8B-B14F-4D97-AF65-F5344CB8AC3E}">
        <p14:creationId xmlns:p14="http://schemas.microsoft.com/office/powerpoint/2010/main" val="22840237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Administration</a:t>
            </a:r>
          </a:p>
        </p:txBody>
      </p:sp>
      <p:sp>
        <p:nvSpPr>
          <p:cNvPr id="3" name="Content Placeholder 2"/>
          <p:cNvSpPr>
            <a:spLocks noGrp="1"/>
          </p:cNvSpPr>
          <p:nvPr>
            <p:ph idx="1"/>
          </p:nvPr>
        </p:nvSpPr>
        <p:spPr>
          <a:xfrm>
            <a:off x="457200" y="1709928"/>
            <a:ext cx="8382000" cy="4995672"/>
          </a:xfrm>
        </p:spPr>
        <p:txBody>
          <a:bodyPr>
            <a:normAutofit/>
          </a:bodyPr>
          <a:lstStyle/>
          <a:p>
            <a:pPr>
              <a:lnSpc>
                <a:spcPct val="150000"/>
              </a:lnSpc>
            </a:pPr>
            <a:r>
              <a:rPr lang="en-US" sz="1800" b="1" dirty="0"/>
              <a:t>Q</a:t>
            </a:r>
            <a:r>
              <a:rPr lang="en-US" sz="1800" dirty="0"/>
              <a:t>: How many positions are currently vacant?</a:t>
            </a:r>
          </a:p>
          <a:p>
            <a:pPr algn="just">
              <a:lnSpc>
                <a:spcPct val="150000"/>
              </a:lnSpc>
            </a:pPr>
            <a:r>
              <a:rPr lang="en-US" sz="1800" b="1" dirty="0"/>
              <a:t>A</a:t>
            </a:r>
            <a:r>
              <a:rPr lang="en-US" sz="1800" dirty="0"/>
              <a:t>: As of 12/7, 14. An updated list can be provided offline with status as this a fluid list and can change daily.</a:t>
            </a:r>
          </a:p>
          <a:p>
            <a:pPr algn="just">
              <a:lnSpc>
                <a:spcPct val="150000"/>
              </a:lnSpc>
            </a:pPr>
            <a:endParaRPr lang="en-US" sz="1800" dirty="0"/>
          </a:p>
          <a:p>
            <a:pPr>
              <a:lnSpc>
                <a:spcPct val="150000"/>
              </a:lnSpc>
            </a:pPr>
            <a:r>
              <a:rPr lang="en-US" sz="1800" b="1" dirty="0"/>
              <a:t>Q</a:t>
            </a:r>
            <a:r>
              <a:rPr lang="en-US" sz="1800" dirty="0"/>
              <a:t>: What general fund positions are federally funded?</a:t>
            </a:r>
          </a:p>
          <a:p>
            <a:pPr algn="just">
              <a:lnSpc>
                <a:spcPct val="150000"/>
              </a:lnSpc>
            </a:pPr>
            <a:r>
              <a:rPr lang="en-US" sz="1800" b="1" dirty="0"/>
              <a:t>A: </a:t>
            </a:r>
            <a:r>
              <a:rPr lang="en-US" sz="1800" dirty="0"/>
              <a:t>There are currently 5 officers who are COPS grant funded; the Senior Advisor to the Mayor who is also Deputy Director of Building and Housing is 48% federally funded in his later capacity and the Mitigation Resource Specialist is 6% federally funded.</a:t>
            </a:r>
          </a:p>
          <a:p>
            <a:pPr algn="just">
              <a:lnSpc>
                <a:spcPct val="150000"/>
              </a:lnSpc>
            </a:pPr>
            <a:endParaRPr lang="en-US" sz="2000" dirty="0"/>
          </a:p>
          <a:p>
            <a:pPr algn="just">
              <a:lnSpc>
                <a:spcPct val="150000"/>
              </a:lnSpc>
            </a:pPr>
            <a:endParaRPr lang="en-US" sz="2000" dirty="0"/>
          </a:p>
          <a:p>
            <a:pPr algn="just">
              <a:lnSpc>
                <a:spcPct val="150000"/>
              </a:lnSpc>
            </a:pPr>
            <a:endParaRPr lang="en-US" sz="2000" dirty="0"/>
          </a:p>
          <a:p>
            <a:pPr algn="just"/>
            <a:endParaRPr lang="en-US" sz="2200" dirty="0"/>
          </a:p>
          <a:p>
            <a:pPr algn="just"/>
            <a:endParaRPr lang="en-US" sz="2200" dirty="0"/>
          </a:p>
          <a:p>
            <a:endParaRPr lang="en-US" dirty="0"/>
          </a:p>
        </p:txBody>
      </p:sp>
      <p:sp>
        <p:nvSpPr>
          <p:cNvPr id="4" name="Slide Number Placeholder 3"/>
          <p:cNvSpPr>
            <a:spLocks noGrp="1"/>
          </p:cNvSpPr>
          <p:nvPr>
            <p:ph type="sldNum" sz="quarter" idx="12"/>
          </p:nvPr>
        </p:nvSpPr>
        <p:spPr/>
        <p:txBody>
          <a:bodyPr/>
          <a:lstStyle/>
          <a:p>
            <a:fld id="{6616E47E-09B3-497C-8813-9295B8339666}" type="slidenum">
              <a:rPr lang="en-US" smtClean="0"/>
              <a:t>20</a:t>
            </a:fld>
            <a:endParaRPr lang="en-US"/>
          </a:p>
        </p:txBody>
      </p:sp>
    </p:spTree>
    <p:extLst>
      <p:ext uri="{BB962C8B-B14F-4D97-AF65-F5344CB8AC3E}">
        <p14:creationId xmlns:p14="http://schemas.microsoft.com/office/powerpoint/2010/main" val="9392003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90600"/>
          </a:xfrm>
        </p:spPr>
        <p:txBody>
          <a:bodyPr>
            <a:normAutofit/>
          </a:bodyPr>
          <a:lstStyle/>
          <a:p>
            <a:r>
              <a:rPr lang="en-US" dirty="0"/>
              <a:t>General Questions – </a:t>
            </a:r>
            <a:r>
              <a:rPr lang="en-US" sz="3200" dirty="0"/>
              <a:t>General Expenses</a:t>
            </a:r>
          </a:p>
        </p:txBody>
      </p:sp>
      <p:sp>
        <p:nvSpPr>
          <p:cNvPr id="3" name="Content Placeholder 2"/>
          <p:cNvSpPr>
            <a:spLocks noGrp="1"/>
          </p:cNvSpPr>
          <p:nvPr>
            <p:ph idx="1"/>
          </p:nvPr>
        </p:nvSpPr>
        <p:spPr>
          <a:xfrm>
            <a:off x="457200" y="1709928"/>
            <a:ext cx="8534400" cy="4995672"/>
          </a:xfrm>
        </p:spPr>
        <p:txBody>
          <a:bodyPr>
            <a:normAutofit/>
          </a:bodyPr>
          <a:lstStyle/>
          <a:p>
            <a:pPr>
              <a:lnSpc>
                <a:spcPct val="150000"/>
              </a:lnSpc>
            </a:pPr>
            <a:r>
              <a:rPr lang="en-US" sz="1800" b="1" dirty="0"/>
              <a:t>Q: </a:t>
            </a:r>
            <a:r>
              <a:rPr lang="en-US" sz="1800" dirty="0"/>
              <a:t>Why is the Financial Advisor proposed to be paid for out of this line item 01010188-421030?</a:t>
            </a:r>
          </a:p>
          <a:p>
            <a:pPr>
              <a:lnSpc>
                <a:spcPct val="150000"/>
              </a:lnSpc>
            </a:pPr>
            <a:r>
              <a:rPr lang="en-US" sz="1800" b="1" dirty="0"/>
              <a:t>A: </a:t>
            </a:r>
            <a:r>
              <a:rPr lang="en-US" sz="1800" dirty="0"/>
              <a:t>No specific reason. That is the general expenditure budget unit and the hiring of an FA is considered an expenditure that benefits the City as a whole.</a:t>
            </a:r>
          </a:p>
          <a:p>
            <a:pPr>
              <a:lnSpc>
                <a:spcPct val="150000"/>
              </a:lnSpc>
            </a:pPr>
            <a:endParaRPr lang="en-US" sz="1800" dirty="0"/>
          </a:p>
          <a:p>
            <a:pPr>
              <a:lnSpc>
                <a:spcPct val="150000"/>
              </a:lnSpc>
            </a:pPr>
            <a:r>
              <a:rPr lang="en-US" sz="1800" b="1" dirty="0"/>
              <a:t>Q: </a:t>
            </a:r>
            <a:r>
              <a:rPr lang="en-US" sz="1800" dirty="0"/>
              <a:t>Are there outstanding accounts remaining to be integrated into the General Fund?</a:t>
            </a:r>
          </a:p>
          <a:p>
            <a:pPr>
              <a:lnSpc>
                <a:spcPct val="150000"/>
              </a:lnSpc>
            </a:pPr>
            <a:r>
              <a:rPr lang="en-US" sz="1800" b="1" dirty="0"/>
              <a:t>A: </a:t>
            </a:r>
            <a:r>
              <a:rPr lang="en-US" sz="1800" dirty="0"/>
              <a:t>No</a:t>
            </a:r>
          </a:p>
          <a:p>
            <a:pPr>
              <a:lnSpc>
                <a:spcPct val="150000"/>
              </a:lnSpc>
            </a:pPr>
            <a:endParaRPr lang="en-US" sz="1800" dirty="0"/>
          </a:p>
          <a:p>
            <a:pPr>
              <a:lnSpc>
                <a:spcPct val="150000"/>
              </a:lnSpc>
            </a:pPr>
            <a:endParaRPr lang="en-US" sz="1800" dirty="0"/>
          </a:p>
          <a:p>
            <a:pPr algn="just">
              <a:lnSpc>
                <a:spcPct val="150000"/>
              </a:lnSpc>
            </a:pPr>
            <a:endParaRPr lang="en-US" sz="2000" dirty="0"/>
          </a:p>
          <a:p>
            <a:pPr marL="0" indent="0" algn="just">
              <a:lnSpc>
                <a:spcPct val="150000"/>
              </a:lnSpc>
              <a:buNone/>
            </a:pPr>
            <a:endParaRPr lang="en-US" sz="2000" dirty="0"/>
          </a:p>
        </p:txBody>
      </p:sp>
      <p:sp>
        <p:nvSpPr>
          <p:cNvPr id="4" name="Slide Number Placeholder 3"/>
          <p:cNvSpPr>
            <a:spLocks noGrp="1"/>
          </p:cNvSpPr>
          <p:nvPr>
            <p:ph type="sldNum" sz="quarter" idx="12"/>
          </p:nvPr>
        </p:nvSpPr>
        <p:spPr/>
        <p:txBody>
          <a:bodyPr/>
          <a:lstStyle/>
          <a:p>
            <a:fld id="{6616E47E-09B3-497C-8813-9295B8339666}" type="slidenum">
              <a:rPr lang="en-US" smtClean="0"/>
              <a:t>21</a:t>
            </a:fld>
            <a:endParaRPr lang="en-US"/>
          </a:p>
        </p:txBody>
      </p:sp>
    </p:spTree>
    <p:extLst>
      <p:ext uri="{BB962C8B-B14F-4D97-AF65-F5344CB8AC3E}">
        <p14:creationId xmlns:p14="http://schemas.microsoft.com/office/powerpoint/2010/main" val="13116090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90600"/>
          </a:xfrm>
        </p:spPr>
        <p:txBody>
          <a:bodyPr>
            <a:normAutofit/>
          </a:bodyPr>
          <a:lstStyle/>
          <a:p>
            <a:r>
              <a:rPr lang="en-US" dirty="0"/>
              <a:t>General Questions – </a:t>
            </a:r>
            <a:r>
              <a:rPr lang="en-US" sz="3200" dirty="0"/>
              <a:t>Finance/Controller</a:t>
            </a:r>
          </a:p>
        </p:txBody>
      </p:sp>
      <p:sp>
        <p:nvSpPr>
          <p:cNvPr id="3" name="Content Placeholder 2"/>
          <p:cNvSpPr>
            <a:spLocks noGrp="1"/>
          </p:cNvSpPr>
          <p:nvPr>
            <p:ph idx="1"/>
          </p:nvPr>
        </p:nvSpPr>
        <p:spPr>
          <a:xfrm>
            <a:off x="457200" y="1709928"/>
            <a:ext cx="8534400" cy="4995672"/>
          </a:xfrm>
        </p:spPr>
        <p:txBody>
          <a:bodyPr>
            <a:normAutofit/>
          </a:bodyPr>
          <a:lstStyle/>
          <a:p>
            <a:pPr>
              <a:lnSpc>
                <a:spcPct val="150000"/>
              </a:lnSpc>
            </a:pPr>
            <a:r>
              <a:rPr lang="en-US" sz="1800" b="1" dirty="0"/>
              <a:t>Q: </a:t>
            </a:r>
            <a:r>
              <a:rPr lang="en-US" sz="1800" dirty="0"/>
              <a:t>In the Department of Financial Management, please explain the 3% annual increase for </a:t>
            </a:r>
            <a:r>
              <a:rPr lang="en-US" sz="1800" dirty="0" err="1"/>
              <a:t>Efinance</a:t>
            </a:r>
            <a:r>
              <a:rPr lang="en-US" sz="1800" dirty="0"/>
              <a:t>.</a:t>
            </a:r>
          </a:p>
          <a:p>
            <a:pPr algn="just">
              <a:lnSpc>
                <a:spcPct val="150000"/>
              </a:lnSpc>
            </a:pPr>
            <a:r>
              <a:rPr lang="en-US" sz="1800" b="1" dirty="0"/>
              <a:t>A: </a:t>
            </a:r>
            <a:r>
              <a:rPr lang="en-US" sz="1800" dirty="0"/>
              <a:t>That is the contractual annual cost increase for the service maintenance contract for the City’s financial accounting software</a:t>
            </a:r>
          </a:p>
          <a:p>
            <a:pPr algn="just">
              <a:lnSpc>
                <a:spcPct val="150000"/>
              </a:lnSpc>
            </a:pPr>
            <a:endParaRPr lang="en-US" sz="1800" dirty="0"/>
          </a:p>
          <a:p>
            <a:pPr>
              <a:lnSpc>
                <a:spcPct val="150000"/>
              </a:lnSpc>
            </a:pPr>
            <a:r>
              <a:rPr lang="en-US" sz="1800" b="1" dirty="0"/>
              <a:t>Q: </a:t>
            </a:r>
            <a:r>
              <a:rPr lang="en-US" sz="1800" dirty="0"/>
              <a:t>Please explain the purpose of increased services in Controller's budget.</a:t>
            </a:r>
          </a:p>
          <a:p>
            <a:pPr>
              <a:lnSpc>
                <a:spcPct val="150000"/>
              </a:lnSpc>
            </a:pPr>
            <a:r>
              <a:rPr lang="en-US" sz="1800" b="1" dirty="0"/>
              <a:t>A: </a:t>
            </a:r>
            <a:r>
              <a:rPr lang="en-US" sz="1800" dirty="0"/>
              <a:t>There is no increase in services in the Controller’s budget as they did not use consulting services last year but budgeted for it again this year. </a:t>
            </a:r>
          </a:p>
          <a:p>
            <a:pPr>
              <a:lnSpc>
                <a:spcPct val="150000"/>
              </a:lnSpc>
            </a:pPr>
            <a:endParaRPr lang="en-US" sz="1800" dirty="0"/>
          </a:p>
          <a:p>
            <a:pPr>
              <a:lnSpc>
                <a:spcPct val="150000"/>
              </a:lnSpc>
            </a:pPr>
            <a:endParaRPr lang="en-US" sz="1800" dirty="0"/>
          </a:p>
          <a:p>
            <a:pPr algn="just">
              <a:lnSpc>
                <a:spcPct val="150000"/>
              </a:lnSpc>
            </a:pPr>
            <a:endParaRPr lang="en-US" sz="2000" dirty="0"/>
          </a:p>
          <a:p>
            <a:pPr marL="0" indent="0" algn="just">
              <a:lnSpc>
                <a:spcPct val="150000"/>
              </a:lnSpc>
              <a:buNone/>
            </a:pPr>
            <a:endParaRPr lang="en-US" sz="2000" dirty="0"/>
          </a:p>
        </p:txBody>
      </p:sp>
      <p:sp>
        <p:nvSpPr>
          <p:cNvPr id="4" name="Slide Number Placeholder 3"/>
          <p:cNvSpPr>
            <a:spLocks noGrp="1"/>
          </p:cNvSpPr>
          <p:nvPr>
            <p:ph type="sldNum" sz="quarter" idx="12"/>
          </p:nvPr>
        </p:nvSpPr>
        <p:spPr/>
        <p:txBody>
          <a:bodyPr/>
          <a:lstStyle/>
          <a:p>
            <a:fld id="{6616E47E-09B3-497C-8813-9295B8339666}" type="slidenum">
              <a:rPr lang="en-US" smtClean="0"/>
              <a:t>22</a:t>
            </a:fld>
            <a:endParaRPr lang="en-US"/>
          </a:p>
        </p:txBody>
      </p:sp>
    </p:spTree>
    <p:extLst>
      <p:ext uri="{BB962C8B-B14F-4D97-AF65-F5344CB8AC3E}">
        <p14:creationId xmlns:p14="http://schemas.microsoft.com/office/powerpoint/2010/main" val="23581342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Law Bureau</a:t>
            </a:r>
          </a:p>
        </p:txBody>
      </p:sp>
      <p:sp>
        <p:nvSpPr>
          <p:cNvPr id="3" name="Content Placeholder 2"/>
          <p:cNvSpPr>
            <a:spLocks noGrp="1"/>
          </p:cNvSpPr>
          <p:nvPr>
            <p:ph idx="1"/>
          </p:nvPr>
        </p:nvSpPr>
        <p:spPr>
          <a:xfrm>
            <a:off x="0" y="1524000"/>
            <a:ext cx="9144000" cy="6172200"/>
          </a:xfrm>
        </p:spPr>
        <p:txBody>
          <a:bodyPr>
            <a:normAutofit fontScale="25000" lnSpcReduction="20000"/>
          </a:bodyPr>
          <a:lstStyle/>
          <a:p>
            <a:pPr algn="just">
              <a:lnSpc>
                <a:spcPct val="170000"/>
              </a:lnSpc>
            </a:pPr>
            <a:r>
              <a:rPr lang="en-US" sz="5600" b="1" dirty="0"/>
              <a:t>Q: </a:t>
            </a:r>
            <a:r>
              <a:rPr lang="en-US" sz="5600" dirty="0"/>
              <a:t>How much income did Law Bureau Generate in 2018? </a:t>
            </a:r>
          </a:p>
          <a:p>
            <a:pPr algn="just">
              <a:lnSpc>
                <a:spcPct val="170000"/>
              </a:lnSpc>
            </a:pPr>
            <a:r>
              <a:rPr lang="en-US" sz="5600" b="1" dirty="0"/>
              <a:t>A: </a:t>
            </a:r>
            <a:r>
              <a:rPr lang="en-US" sz="5600" dirty="0"/>
              <a:t> The Law Bureau issues final bill for liens certain account payoffs; reviews Fire Escrow Certificate information for certain liens; supports DBHD on City rights on the liens on real estate for various HUD program loans and grants, as well as City rights to repayment on any title transfer or refinancing on such properties; assist Tax Enforcement on more complex matters; and represent the City for summary appeals before the Dauphin County Court on fines and costs that arise through code enforcement. These efforts all occur to supplement the work of City staff in the various departments primarily responsible for these activities.  Most such activities are not measured as a financial benefit, so such revenue generation, recapture or cost savings are not tracked.</a:t>
            </a:r>
          </a:p>
          <a:p>
            <a:pPr algn="just">
              <a:lnSpc>
                <a:spcPct val="120000"/>
              </a:lnSpc>
            </a:pPr>
            <a:endParaRPr lang="en-US" sz="5600" dirty="0"/>
          </a:p>
          <a:p>
            <a:pPr lvl="0" algn="just">
              <a:lnSpc>
                <a:spcPct val="170000"/>
              </a:lnSpc>
            </a:pPr>
            <a:r>
              <a:rPr lang="en-US" sz="5600" dirty="0"/>
              <a:t>For FY 2018, the Law Bureau can provide the following revenue related details:</a:t>
            </a:r>
          </a:p>
          <a:p>
            <a:pPr marL="0" indent="0" algn="just">
              <a:lnSpc>
                <a:spcPct val="120000"/>
              </a:lnSpc>
              <a:buNone/>
            </a:pPr>
            <a:r>
              <a:rPr lang="en-US" sz="5600" dirty="0"/>
              <a:t>      New sanitation liens against real property: 					        $   898,625</a:t>
            </a:r>
          </a:p>
          <a:p>
            <a:pPr marL="0" indent="0" algn="just">
              <a:lnSpc>
                <a:spcPct val="120000"/>
              </a:lnSpc>
              <a:buNone/>
            </a:pPr>
            <a:r>
              <a:rPr lang="en-US" sz="5600" dirty="0"/>
              <a:t>      Small sanitation account negotiated payoffs: 				        $       5,592</a:t>
            </a:r>
          </a:p>
          <a:p>
            <a:pPr marL="0" indent="0" algn="just">
              <a:lnSpc>
                <a:spcPct val="120000"/>
              </a:lnSpc>
              <a:buNone/>
            </a:pPr>
            <a:r>
              <a:rPr lang="en-US" sz="5600" dirty="0"/>
              <a:t>      Negotiated Sanitation Payment Plans </a:t>
            </a:r>
          </a:p>
          <a:p>
            <a:pPr marL="0" indent="0" algn="just">
              <a:lnSpc>
                <a:spcPct val="120000"/>
              </a:lnSpc>
              <a:buNone/>
            </a:pPr>
            <a:r>
              <a:rPr lang="en-US" sz="5600" dirty="0"/>
              <a:t>	   Payments YTD: 						        $        9,904</a:t>
            </a:r>
          </a:p>
          <a:p>
            <a:pPr marL="0" indent="0" algn="just">
              <a:lnSpc>
                <a:spcPct val="120000"/>
              </a:lnSpc>
              <a:buNone/>
            </a:pPr>
            <a:r>
              <a:rPr lang="en-US" sz="5600" dirty="0"/>
              <a:t>                     Ongoing monthly payments on past due balance under plans:                                     $        1,052</a:t>
            </a:r>
          </a:p>
          <a:p>
            <a:pPr marL="0" indent="0" algn="just">
              <a:lnSpc>
                <a:spcPct val="120000"/>
              </a:lnSpc>
              <a:buNone/>
            </a:pPr>
            <a:r>
              <a:rPr lang="en-US" sz="5600" dirty="0"/>
              <a:t>      Estimated Negotiated Settlements Awaiting Final Agreements:	                                             $    195,030</a:t>
            </a:r>
          </a:p>
          <a:p>
            <a:pPr marL="0" indent="0" algn="just">
              <a:lnSpc>
                <a:spcPct val="120000"/>
              </a:lnSpc>
              <a:buNone/>
            </a:pPr>
            <a:r>
              <a:rPr lang="en-US" sz="5600" dirty="0"/>
              <a:t>      Payments YTD on prior liens:					                          $      23,504</a:t>
            </a:r>
          </a:p>
          <a:p>
            <a:endParaRPr lang="en-US" sz="2000" dirty="0"/>
          </a:p>
        </p:txBody>
      </p:sp>
      <p:sp>
        <p:nvSpPr>
          <p:cNvPr id="4" name="Slide Number Placeholder 3"/>
          <p:cNvSpPr>
            <a:spLocks noGrp="1"/>
          </p:cNvSpPr>
          <p:nvPr>
            <p:ph type="sldNum" sz="quarter" idx="12"/>
          </p:nvPr>
        </p:nvSpPr>
        <p:spPr/>
        <p:txBody>
          <a:bodyPr/>
          <a:lstStyle/>
          <a:p>
            <a:fld id="{6616E47E-09B3-497C-8813-9295B8339666}" type="slidenum">
              <a:rPr lang="en-US" smtClean="0"/>
              <a:t>23</a:t>
            </a:fld>
            <a:endParaRPr lang="en-US"/>
          </a:p>
        </p:txBody>
      </p:sp>
    </p:spTree>
    <p:extLst>
      <p:ext uri="{BB962C8B-B14F-4D97-AF65-F5344CB8AC3E}">
        <p14:creationId xmlns:p14="http://schemas.microsoft.com/office/powerpoint/2010/main" val="4547778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General Questions – </a:t>
            </a:r>
            <a:r>
              <a:rPr lang="en-US" sz="3600" dirty="0"/>
              <a:t>Business Administrator</a:t>
            </a:r>
          </a:p>
        </p:txBody>
      </p:sp>
      <p:sp>
        <p:nvSpPr>
          <p:cNvPr id="3" name="Content Placeholder 2"/>
          <p:cNvSpPr>
            <a:spLocks noGrp="1"/>
          </p:cNvSpPr>
          <p:nvPr>
            <p:ph idx="1"/>
          </p:nvPr>
        </p:nvSpPr>
        <p:spPr>
          <a:xfrm>
            <a:off x="457200" y="1709928"/>
            <a:ext cx="8382000" cy="4995672"/>
          </a:xfrm>
        </p:spPr>
        <p:txBody>
          <a:bodyPr>
            <a:normAutofit/>
          </a:bodyPr>
          <a:lstStyle/>
          <a:p>
            <a:pPr>
              <a:lnSpc>
                <a:spcPct val="150000"/>
              </a:lnSpc>
            </a:pPr>
            <a:r>
              <a:rPr lang="en-US" sz="1800" b="1" dirty="0"/>
              <a:t>Q: </a:t>
            </a:r>
            <a:r>
              <a:rPr lang="en-US" sz="1800" dirty="0"/>
              <a:t>When will the confidential secretary vacancy be filled? Internal or external applicants?</a:t>
            </a:r>
          </a:p>
          <a:p>
            <a:pPr>
              <a:lnSpc>
                <a:spcPct val="150000"/>
              </a:lnSpc>
            </a:pPr>
            <a:endParaRPr lang="en-US" sz="1800" dirty="0"/>
          </a:p>
          <a:p>
            <a:pPr>
              <a:lnSpc>
                <a:spcPct val="150000"/>
              </a:lnSpc>
            </a:pPr>
            <a:r>
              <a:rPr lang="en-US" sz="1800" b="1" dirty="0"/>
              <a:t>A: </a:t>
            </a:r>
            <a:r>
              <a:rPr lang="en-US" sz="1800" dirty="0"/>
              <a:t>As soon as possible; the position is open to internal or external applicants.</a:t>
            </a:r>
          </a:p>
          <a:p>
            <a:pPr marL="0" indent="0" algn="just">
              <a:lnSpc>
                <a:spcPct val="150000"/>
              </a:lnSpc>
              <a:buNone/>
            </a:pPr>
            <a:endParaRPr lang="en-US" sz="2000" dirty="0"/>
          </a:p>
          <a:p>
            <a:pPr algn="just">
              <a:lnSpc>
                <a:spcPct val="150000"/>
              </a:lnSpc>
            </a:pPr>
            <a:endParaRPr lang="en-US" sz="2000" dirty="0"/>
          </a:p>
          <a:p>
            <a:pPr algn="just"/>
            <a:endParaRPr lang="en-US" sz="2200" dirty="0"/>
          </a:p>
          <a:p>
            <a:pPr algn="just"/>
            <a:endParaRPr lang="en-US" sz="2200" dirty="0"/>
          </a:p>
          <a:p>
            <a:endParaRPr lang="en-US" dirty="0"/>
          </a:p>
        </p:txBody>
      </p:sp>
      <p:sp>
        <p:nvSpPr>
          <p:cNvPr id="4" name="Slide Number Placeholder 3"/>
          <p:cNvSpPr>
            <a:spLocks noGrp="1"/>
          </p:cNvSpPr>
          <p:nvPr>
            <p:ph type="sldNum" sz="quarter" idx="12"/>
          </p:nvPr>
        </p:nvSpPr>
        <p:spPr/>
        <p:txBody>
          <a:bodyPr/>
          <a:lstStyle/>
          <a:p>
            <a:fld id="{6616E47E-09B3-497C-8813-9295B8339666}" type="slidenum">
              <a:rPr lang="en-US" smtClean="0"/>
              <a:t>24</a:t>
            </a:fld>
            <a:endParaRPr lang="en-US"/>
          </a:p>
        </p:txBody>
      </p:sp>
    </p:spTree>
    <p:extLst>
      <p:ext uri="{BB962C8B-B14F-4D97-AF65-F5344CB8AC3E}">
        <p14:creationId xmlns:p14="http://schemas.microsoft.com/office/powerpoint/2010/main" val="11583905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General Questions – Communications</a:t>
            </a:r>
          </a:p>
        </p:txBody>
      </p:sp>
      <p:sp>
        <p:nvSpPr>
          <p:cNvPr id="3" name="Content Placeholder 2"/>
          <p:cNvSpPr>
            <a:spLocks noGrp="1"/>
          </p:cNvSpPr>
          <p:nvPr>
            <p:ph idx="1"/>
          </p:nvPr>
        </p:nvSpPr>
        <p:spPr>
          <a:xfrm>
            <a:off x="457200" y="1524000"/>
            <a:ext cx="8382000" cy="5181600"/>
          </a:xfrm>
        </p:spPr>
        <p:txBody>
          <a:bodyPr>
            <a:normAutofit/>
          </a:bodyPr>
          <a:lstStyle/>
          <a:p>
            <a:pPr>
              <a:lnSpc>
                <a:spcPct val="150000"/>
              </a:lnSpc>
            </a:pPr>
            <a:r>
              <a:rPr lang="en-US" sz="1800" b="1" dirty="0"/>
              <a:t>Q: </a:t>
            </a:r>
            <a:r>
              <a:rPr lang="en-US" sz="1800" dirty="0"/>
              <a:t>Where and how much are the line item for translation and interpretation services?</a:t>
            </a:r>
          </a:p>
          <a:p>
            <a:pPr>
              <a:lnSpc>
                <a:spcPct val="150000"/>
              </a:lnSpc>
            </a:pPr>
            <a:endParaRPr lang="en-US" sz="1800" dirty="0"/>
          </a:p>
          <a:p>
            <a:pPr>
              <a:lnSpc>
                <a:spcPct val="150000"/>
              </a:lnSpc>
            </a:pPr>
            <a:r>
              <a:rPr lang="en-US" sz="1800" b="1" dirty="0"/>
              <a:t>A: </a:t>
            </a:r>
            <a:r>
              <a:rPr lang="en-US" sz="1800" dirty="0"/>
              <a:t>There is $500 budgeted in the Communication Bureau’s budget. </a:t>
            </a:r>
          </a:p>
          <a:p>
            <a:pPr>
              <a:lnSpc>
                <a:spcPct val="150000"/>
              </a:lnSpc>
            </a:pPr>
            <a:r>
              <a:rPr lang="en-US" sz="1800" dirty="0"/>
              <a:t>The City uses interpreter.com. They offer more than 170 languages.</a:t>
            </a:r>
          </a:p>
          <a:p>
            <a:pPr>
              <a:lnSpc>
                <a:spcPct val="150000"/>
              </a:lnSpc>
            </a:pPr>
            <a:r>
              <a:rPr lang="en-US" sz="1800" dirty="0"/>
              <a:t>The City paid $180 in advance for a trial run. So far City has used $98.67 since February. There is $81.33 (27 minutes) remaining.</a:t>
            </a:r>
          </a:p>
          <a:p>
            <a:pPr>
              <a:lnSpc>
                <a:spcPct val="150000"/>
              </a:lnSpc>
            </a:pPr>
            <a:r>
              <a:rPr lang="en-US" sz="1800" dirty="0"/>
              <a:t>The 311 receptionists have used it for Mandarin and Chinese as Maria usually takes the Spanish calls herself.</a:t>
            </a:r>
          </a:p>
          <a:p>
            <a:endParaRPr lang="en-US" sz="2000" dirty="0"/>
          </a:p>
        </p:txBody>
      </p:sp>
      <p:sp>
        <p:nvSpPr>
          <p:cNvPr id="4" name="Slide Number Placeholder 3"/>
          <p:cNvSpPr>
            <a:spLocks noGrp="1"/>
          </p:cNvSpPr>
          <p:nvPr>
            <p:ph type="sldNum" sz="quarter" idx="12"/>
          </p:nvPr>
        </p:nvSpPr>
        <p:spPr/>
        <p:txBody>
          <a:bodyPr/>
          <a:lstStyle/>
          <a:p>
            <a:fld id="{6616E47E-09B3-497C-8813-9295B8339666}" type="slidenum">
              <a:rPr lang="en-US" smtClean="0"/>
              <a:t>25</a:t>
            </a:fld>
            <a:endParaRPr lang="en-US"/>
          </a:p>
        </p:txBody>
      </p:sp>
    </p:spTree>
    <p:extLst>
      <p:ext uri="{BB962C8B-B14F-4D97-AF65-F5344CB8AC3E}">
        <p14:creationId xmlns:p14="http://schemas.microsoft.com/office/powerpoint/2010/main" val="31370401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a:bodyPr>
          <a:lstStyle/>
          <a:p>
            <a:r>
              <a:rPr lang="en-US" dirty="0"/>
              <a:t>General Questions – WHBG Fund</a:t>
            </a:r>
          </a:p>
        </p:txBody>
      </p:sp>
      <p:sp>
        <p:nvSpPr>
          <p:cNvPr id="3" name="Content Placeholder 2"/>
          <p:cNvSpPr>
            <a:spLocks noGrp="1"/>
          </p:cNvSpPr>
          <p:nvPr>
            <p:ph idx="1"/>
          </p:nvPr>
        </p:nvSpPr>
        <p:spPr>
          <a:xfrm>
            <a:off x="457200" y="1709928"/>
            <a:ext cx="8382000" cy="4995672"/>
          </a:xfrm>
        </p:spPr>
        <p:txBody>
          <a:bodyPr>
            <a:normAutofit/>
          </a:bodyPr>
          <a:lstStyle/>
          <a:p>
            <a:pPr algn="just">
              <a:lnSpc>
                <a:spcPct val="150000"/>
              </a:lnSpc>
            </a:pPr>
            <a:r>
              <a:rPr lang="en-US" sz="2000" b="1" dirty="0"/>
              <a:t>Q: </a:t>
            </a:r>
            <a:r>
              <a:rPr lang="en-US" sz="2000" dirty="0"/>
              <a:t>What is the WHBG Fund?</a:t>
            </a:r>
          </a:p>
          <a:p>
            <a:pPr marL="0" indent="0" algn="just">
              <a:lnSpc>
                <a:spcPct val="150000"/>
              </a:lnSpc>
              <a:buNone/>
            </a:pPr>
            <a:endParaRPr lang="en-US" sz="2000" dirty="0"/>
          </a:p>
          <a:p>
            <a:pPr algn="just">
              <a:lnSpc>
                <a:spcPct val="150000"/>
              </a:lnSpc>
            </a:pPr>
            <a:r>
              <a:rPr lang="en-US" sz="2000" b="1" dirty="0"/>
              <a:t>A: </a:t>
            </a:r>
            <a:r>
              <a:rPr lang="en-US" sz="2000" dirty="0"/>
              <a:t>The</a:t>
            </a:r>
            <a:r>
              <a:rPr lang="en-US" sz="2000" b="1" dirty="0"/>
              <a:t> </a:t>
            </a:r>
            <a:r>
              <a:rPr lang="en-US" sz="2000" dirty="0"/>
              <a:t>WHBG fund accounts for fees, contributions and sponsorship revenue for maintenance of the City’s government access cable television channel, station facilities and programming management.</a:t>
            </a:r>
          </a:p>
        </p:txBody>
      </p:sp>
      <p:sp>
        <p:nvSpPr>
          <p:cNvPr id="4" name="Slide Number Placeholder 3"/>
          <p:cNvSpPr>
            <a:spLocks noGrp="1"/>
          </p:cNvSpPr>
          <p:nvPr>
            <p:ph type="sldNum" sz="quarter" idx="12"/>
          </p:nvPr>
        </p:nvSpPr>
        <p:spPr/>
        <p:txBody>
          <a:bodyPr/>
          <a:lstStyle/>
          <a:p>
            <a:fld id="{6616E47E-09B3-497C-8813-9295B8339666}" type="slidenum">
              <a:rPr lang="en-US" smtClean="0"/>
              <a:t>26</a:t>
            </a:fld>
            <a:endParaRPr lang="en-US"/>
          </a:p>
        </p:txBody>
      </p:sp>
    </p:spTree>
    <p:extLst>
      <p:ext uri="{BB962C8B-B14F-4D97-AF65-F5344CB8AC3E}">
        <p14:creationId xmlns:p14="http://schemas.microsoft.com/office/powerpoint/2010/main" val="9968421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HR</a:t>
            </a:r>
          </a:p>
        </p:txBody>
      </p:sp>
      <p:sp>
        <p:nvSpPr>
          <p:cNvPr id="3" name="Content Placeholder 2"/>
          <p:cNvSpPr>
            <a:spLocks noGrp="1"/>
          </p:cNvSpPr>
          <p:nvPr>
            <p:ph idx="1"/>
          </p:nvPr>
        </p:nvSpPr>
        <p:spPr>
          <a:xfrm>
            <a:off x="457200" y="1709928"/>
            <a:ext cx="8382000" cy="4995672"/>
          </a:xfrm>
        </p:spPr>
        <p:txBody>
          <a:bodyPr>
            <a:normAutofit/>
          </a:bodyPr>
          <a:lstStyle/>
          <a:p>
            <a:pPr>
              <a:lnSpc>
                <a:spcPct val="150000"/>
              </a:lnSpc>
            </a:pPr>
            <a:r>
              <a:rPr lang="en-US" sz="1800" b="1" dirty="0"/>
              <a:t>Q: </a:t>
            </a:r>
            <a:r>
              <a:rPr lang="en-US" sz="1800" dirty="0"/>
              <a:t>Why are we eliminating the background investigator position in HR? How will this void be filled?</a:t>
            </a:r>
          </a:p>
          <a:p>
            <a:pPr>
              <a:lnSpc>
                <a:spcPct val="150000"/>
              </a:lnSpc>
            </a:pPr>
            <a:endParaRPr lang="en-US" sz="1800" dirty="0"/>
          </a:p>
          <a:p>
            <a:pPr algn="just">
              <a:lnSpc>
                <a:spcPct val="150000"/>
              </a:lnSpc>
            </a:pPr>
            <a:r>
              <a:rPr lang="en-US" sz="1800" b="1" dirty="0"/>
              <a:t>A: </a:t>
            </a:r>
            <a:r>
              <a:rPr lang="en-US" sz="1800" dirty="0"/>
              <a:t>Due to the frequent turn-overs in the police bureau, police recruitment is ongoing throughout the year.  The Police Bureau has assigned an officer to specifically handle this process.  HR utilizes his services to complete their background process. </a:t>
            </a:r>
            <a:r>
              <a:rPr lang="en-US" sz="1800" b="1" dirty="0"/>
              <a:t> </a:t>
            </a:r>
            <a:r>
              <a:rPr lang="en-US" sz="2000" b="1" dirty="0"/>
              <a:t>  </a:t>
            </a:r>
            <a:endParaRPr lang="en-US" sz="2000" dirty="0"/>
          </a:p>
          <a:p>
            <a:pPr algn="just">
              <a:lnSpc>
                <a:spcPct val="150000"/>
              </a:lnSpc>
            </a:pPr>
            <a:endParaRPr lang="en-US" sz="2000" dirty="0"/>
          </a:p>
          <a:p>
            <a:pPr algn="just">
              <a:lnSpc>
                <a:spcPct val="150000"/>
              </a:lnSpc>
            </a:pPr>
            <a:endParaRPr lang="en-US" sz="2000" dirty="0"/>
          </a:p>
          <a:p>
            <a:pPr algn="just"/>
            <a:endParaRPr lang="en-US" sz="2200" dirty="0"/>
          </a:p>
          <a:p>
            <a:pPr algn="just"/>
            <a:endParaRPr lang="en-US" sz="2200" dirty="0"/>
          </a:p>
          <a:p>
            <a:endParaRPr lang="en-US" dirty="0"/>
          </a:p>
        </p:txBody>
      </p:sp>
      <p:sp>
        <p:nvSpPr>
          <p:cNvPr id="4" name="Slide Number Placeholder 3"/>
          <p:cNvSpPr>
            <a:spLocks noGrp="1"/>
          </p:cNvSpPr>
          <p:nvPr>
            <p:ph type="sldNum" sz="quarter" idx="12"/>
          </p:nvPr>
        </p:nvSpPr>
        <p:spPr/>
        <p:txBody>
          <a:bodyPr/>
          <a:lstStyle/>
          <a:p>
            <a:fld id="{6616E47E-09B3-497C-8813-9295B8339666}" type="slidenum">
              <a:rPr lang="en-US" smtClean="0"/>
              <a:t>27</a:t>
            </a:fld>
            <a:endParaRPr lang="en-US"/>
          </a:p>
        </p:txBody>
      </p:sp>
    </p:spTree>
    <p:extLst>
      <p:ext uri="{BB962C8B-B14F-4D97-AF65-F5344CB8AC3E}">
        <p14:creationId xmlns:p14="http://schemas.microsoft.com/office/powerpoint/2010/main" val="1393402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HR</a:t>
            </a:r>
          </a:p>
        </p:txBody>
      </p:sp>
      <p:sp>
        <p:nvSpPr>
          <p:cNvPr id="3" name="Content Placeholder 2"/>
          <p:cNvSpPr>
            <a:spLocks noGrp="1"/>
          </p:cNvSpPr>
          <p:nvPr>
            <p:ph idx="1"/>
          </p:nvPr>
        </p:nvSpPr>
        <p:spPr>
          <a:xfrm>
            <a:off x="457200" y="1524000"/>
            <a:ext cx="8382000" cy="5562600"/>
          </a:xfrm>
        </p:spPr>
        <p:txBody>
          <a:bodyPr>
            <a:normAutofit/>
          </a:bodyPr>
          <a:lstStyle/>
          <a:p>
            <a:pPr>
              <a:lnSpc>
                <a:spcPct val="150000"/>
              </a:lnSpc>
            </a:pPr>
            <a:r>
              <a:rPr lang="en-US" sz="1800" b="1" dirty="0"/>
              <a:t>Q: </a:t>
            </a:r>
            <a:r>
              <a:rPr lang="en-US" sz="1800" dirty="0"/>
              <a:t>What will be the duties of the HR Specialist?</a:t>
            </a:r>
          </a:p>
          <a:p>
            <a:pPr algn="just">
              <a:lnSpc>
                <a:spcPct val="150000"/>
              </a:lnSpc>
            </a:pPr>
            <a:r>
              <a:rPr lang="en-US" sz="1800" b="1" dirty="0"/>
              <a:t>A</a:t>
            </a:r>
            <a:r>
              <a:rPr lang="en-US" sz="1800" dirty="0"/>
              <a:t>: The HR Specialist, would take on the responsibilities of the HR Generalist, such as monitoring all personnel transactions, recruitment, advertising, scheduling interviews, management of personnel leave, updates, onboarding and administrative support. </a:t>
            </a:r>
          </a:p>
          <a:p>
            <a:pPr algn="just">
              <a:lnSpc>
                <a:spcPct val="150000"/>
              </a:lnSpc>
            </a:pPr>
            <a:r>
              <a:rPr lang="en-US" sz="1800" dirty="0"/>
              <a:t>The HR Generalist will then be crossed trained and become proficient enough to support all areas of HR, such as payroll, benefits administration and workers’ compensation.  This position will also be responsible for overseeing the family medical leave program, and assist with safety training, management training, contractual obligations and labor issues.  Currently, HR has no one that is trained in benefits administration or payroll should an employee retire, resigned or be unable to perform their job duties. </a:t>
            </a:r>
            <a:r>
              <a:rPr lang="en-US" sz="1800" i="1" dirty="0"/>
              <a:t>  </a:t>
            </a:r>
            <a:endParaRPr lang="en-US" sz="1800" dirty="0"/>
          </a:p>
          <a:p>
            <a:pPr algn="just"/>
            <a:endParaRPr lang="en-US" sz="2200" dirty="0"/>
          </a:p>
          <a:p>
            <a:pPr algn="just"/>
            <a:endParaRPr lang="en-US" sz="2200" dirty="0"/>
          </a:p>
          <a:p>
            <a:endParaRPr lang="en-US" dirty="0"/>
          </a:p>
        </p:txBody>
      </p:sp>
      <p:sp>
        <p:nvSpPr>
          <p:cNvPr id="4" name="Slide Number Placeholder 3"/>
          <p:cNvSpPr>
            <a:spLocks noGrp="1"/>
          </p:cNvSpPr>
          <p:nvPr>
            <p:ph type="sldNum" sz="quarter" idx="12"/>
          </p:nvPr>
        </p:nvSpPr>
        <p:spPr/>
        <p:txBody>
          <a:bodyPr/>
          <a:lstStyle/>
          <a:p>
            <a:fld id="{6616E47E-09B3-497C-8813-9295B8339666}" type="slidenum">
              <a:rPr lang="en-US" smtClean="0"/>
              <a:t>28</a:t>
            </a:fld>
            <a:endParaRPr lang="en-US"/>
          </a:p>
        </p:txBody>
      </p:sp>
    </p:spTree>
    <p:extLst>
      <p:ext uri="{BB962C8B-B14F-4D97-AF65-F5344CB8AC3E}">
        <p14:creationId xmlns:p14="http://schemas.microsoft.com/office/powerpoint/2010/main" val="12751200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IT</a:t>
            </a:r>
          </a:p>
        </p:txBody>
      </p:sp>
      <p:sp>
        <p:nvSpPr>
          <p:cNvPr id="3" name="Content Placeholder 2"/>
          <p:cNvSpPr>
            <a:spLocks noGrp="1"/>
          </p:cNvSpPr>
          <p:nvPr>
            <p:ph idx="1"/>
          </p:nvPr>
        </p:nvSpPr>
        <p:spPr>
          <a:xfrm>
            <a:off x="457200" y="1524000"/>
            <a:ext cx="8382000" cy="5181600"/>
          </a:xfrm>
        </p:spPr>
        <p:txBody>
          <a:bodyPr>
            <a:normAutofit/>
          </a:bodyPr>
          <a:lstStyle/>
          <a:p>
            <a:pPr>
              <a:lnSpc>
                <a:spcPct val="150000"/>
              </a:lnSpc>
            </a:pPr>
            <a:r>
              <a:rPr lang="en-US" sz="2000" b="1" dirty="0"/>
              <a:t>Q: </a:t>
            </a:r>
            <a:r>
              <a:rPr lang="en-US" sz="2000" dirty="0"/>
              <a:t>When do you intend to fill the GIS administrator vacancy position? Which quarter of 2019? Internal or external applicants?</a:t>
            </a:r>
          </a:p>
          <a:p>
            <a:pPr>
              <a:lnSpc>
                <a:spcPct val="150000"/>
              </a:lnSpc>
            </a:pPr>
            <a:endParaRPr lang="en-US" sz="2000" dirty="0"/>
          </a:p>
          <a:p>
            <a:pPr>
              <a:lnSpc>
                <a:spcPct val="150000"/>
              </a:lnSpc>
            </a:pPr>
            <a:r>
              <a:rPr lang="en-US" sz="2000" b="1" dirty="0"/>
              <a:t>A: </a:t>
            </a:r>
            <a:r>
              <a:rPr lang="en-US" sz="2000" dirty="0"/>
              <a:t>The plan is to fill the position in the 1</a:t>
            </a:r>
            <a:r>
              <a:rPr lang="en-US" sz="2000" baseline="30000" dirty="0"/>
              <a:t>st</a:t>
            </a:r>
            <a:r>
              <a:rPr lang="en-US" sz="2000" dirty="0"/>
              <a:t> quarter of 2019, most likely filled by an external applicant.</a:t>
            </a:r>
          </a:p>
          <a:p>
            <a:endParaRPr lang="en-US" dirty="0"/>
          </a:p>
          <a:p>
            <a:endParaRPr lang="en-US" sz="2000" dirty="0"/>
          </a:p>
          <a:p>
            <a:pPr marL="0" indent="0" algn="just">
              <a:lnSpc>
                <a:spcPct val="150000"/>
              </a:lnSpc>
              <a:buNone/>
            </a:pPr>
            <a:endParaRPr lang="en-US" sz="2000" dirty="0"/>
          </a:p>
        </p:txBody>
      </p:sp>
      <p:sp>
        <p:nvSpPr>
          <p:cNvPr id="4" name="Slide Number Placeholder 3"/>
          <p:cNvSpPr>
            <a:spLocks noGrp="1"/>
          </p:cNvSpPr>
          <p:nvPr>
            <p:ph type="sldNum" sz="quarter" idx="12"/>
          </p:nvPr>
        </p:nvSpPr>
        <p:spPr/>
        <p:txBody>
          <a:bodyPr/>
          <a:lstStyle/>
          <a:p>
            <a:fld id="{6616E47E-09B3-497C-8813-9295B8339666}" type="slidenum">
              <a:rPr lang="en-US" smtClean="0"/>
              <a:t>29</a:t>
            </a:fld>
            <a:endParaRPr lang="en-US"/>
          </a:p>
        </p:txBody>
      </p:sp>
    </p:spTree>
    <p:extLst>
      <p:ext uri="{BB962C8B-B14F-4D97-AF65-F5344CB8AC3E}">
        <p14:creationId xmlns:p14="http://schemas.microsoft.com/office/powerpoint/2010/main" val="3735803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Other</a:t>
            </a:r>
          </a:p>
        </p:txBody>
      </p:sp>
      <p:sp>
        <p:nvSpPr>
          <p:cNvPr id="3" name="Content Placeholder 2"/>
          <p:cNvSpPr>
            <a:spLocks noGrp="1"/>
          </p:cNvSpPr>
          <p:nvPr>
            <p:ph idx="1"/>
          </p:nvPr>
        </p:nvSpPr>
        <p:spPr>
          <a:xfrm>
            <a:off x="457200" y="1524000"/>
            <a:ext cx="8382000" cy="5181600"/>
          </a:xfrm>
        </p:spPr>
        <p:txBody>
          <a:bodyPr>
            <a:normAutofit fontScale="92500"/>
          </a:bodyPr>
          <a:lstStyle/>
          <a:p>
            <a:pPr algn="just">
              <a:lnSpc>
                <a:spcPct val="150000"/>
              </a:lnSpc>
            </a:pPr>
            <a:r>
              <a:rPr lang="en-US" b="1" dirty="0"/>
              <a:t>Q: </a:t>
            </a:r>
            <a:r>
              <a:rPr lang="en-US" dirty="0"/>
              <a:t>What cost saving purchasing measures were adopted this year? If any, how much was saved?</a:t>
            </a:r>
          </a:p>
          <a:p>
            <a:pPr algn="just">
              <a:lnSpc>
                <a:spcPct val="150000"/>
              </a:lnSpc>
            </a:pPr>
            <a:endParaRPr lang="en-US" dirty="0"/>
          </a:p>
          <a:p>
            <a:pPr algn="just">
              <a:lnSpc>
                <a:spcPct val="150000"/>
              </a:lnSpc>
            </a:pPr>
            <a:r>
              <a:rPr lang="en-US" b="1" dirty="0"/>
              <a:t>A: </a:t>
            </a:r>
            <a:r>
              <a:rPr lang="en-US" dirty="0"/>
              <a:t>Due to the financial uncertainty of Act 47 expiration, the City enacted a hiring and non-essential spending freeze. This action save an estimated $3.5m-$4m. The freeze ended when Governor Wolf signed Act 124; the City is currently looking to fill all outstanding open positions. As this savings was a one-time occurrence, it will not be repeated in 2019.</a:t>
            </a:r>
          </a:p>
        </p:txBody>
      </p:sp>
      <p:sp>
        <p:nvSpPr>
          <p:cNvPr id="4" name="Slide Number Placeholder 3"/>
          <p:cNvSpPr>
            <a:spLocks noGrp="1"/>
          </p:cNvSpPr>
          <p:nvPr>
            <p:ph type="sldNum" sz="quarter" idx="12"/>
          </p:nvPr>
        </p:nvSpPr>
        <p:spPr/>
        <p:txBody>
          <a:bodyPr/>
          <a:lstStyle/>
          <a:p>
            <a:fld id="{6616E47E-09B3-497C-8813-9295B8339666}" type="slidenum">
              <a:rPr lang="en-US" smtClean="0"/>
              <a:t>3</a:t>
            </a:fld>
            <a:endParaRPr lang="en-US"/>
          </a:p>
        </p:txBody>
      </p:sp>
    </p:spTree>
    <p:extLst>
      <p:ext uri="{BB962C8B-B14F-4D97-AF65-F5344CB8AC3E}">
        <p14:creationId xmlns:p14="http://schemas.microsoft.com/office/powerpoint/2010/main" val="3581211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IT</a:t>
            </a:r>
          </a:p>
        </p:txBody>
      </p:sp>
      <p:sp>
        <p:nvSpPr>
          <p:cNvPr id="3" name="Content Placeholder 2"/>
          <p:cNvSpPr>
            <a:spLocks noGrp="1"/>
          </p:cNvSpPr>
          <p:nvPr>
            <p:ph idx="1"/>
          </p:nvPr>
        </p:nvSpPr>
        <p:spPr>
          <a:xfrm>
            <a:off x="457200" y="1524000"/>
            <a:ext cx="8382000" cy="5181600"/>
          </a:xfrm>
        </p:spPr>
        <p:txBody>
          <a:bodyPr>
            <a:normAutofit/>
          </a:bodyPr>
          <a:lstStyle/>
          <a:p>
            <a:pPr>
              <a:lnSpc>
                <a:spcPct val="150000"/>
              </a:lnSpc>
            </a:pPr>
            <a:r>
              <a:rPr lang="en-US" sz="1800" b="1" dirty="0"/>
              <a:t>Q: </a:t>
            </a:r>
            <a:r>
              <a:rPr lang="en-US" sz="1800" dirty="0"/>
              <a:t>Can you please provide an overview of the City's technology needs that are addressed in the budget?</a:t>
            </a:r>
          </a:p>
          <a:p>
            <a:pPr>
              <a:lnSpc>
                <a:spcPct val="150000"/>
              </a:lnSpc>
            </a:pPr>
            <a:endParaRPr lang="en-US" sz="1800" dirty="0"/>
          </a:p>
          <a:p>
            <a:pPr algn="just">
              <a:lnSpc>
                <a:spcPct val="150000"/>
              </a:lnSpc>
            </a:pPr>
            <a:r>
              <a:rPr lang="en-US" sz="1800" b="1" dirty="0"/>
              <a:t>A: </a:t>
            </a:r>
            <a:r>
              <a:rPr lang="en-US" sz="1800" dirty="0"/>
              <a:t>About 60% of the budget is allocated to support and maintain the existing technology in place throughout the City, including salaries and benefits, consulting services maintenance contracts (hardware and software), and mainframe disaster recovery (virtual tape server).  The remainder of the budget is allocated to new PCs to replace aging equipment, existing leases (servers and SAN, printers, and Office 365), data center redundancy for open systems (new equipment and co-location site), new telephone system (VoIP), new workflow and imaging system, new network fiber replacement, and some technical training for the IT staff.</a:t>
            </a:r>
          </a:p>
          <a:p>
            <a:endParaRPr lang="en-US" sz="2000" dirty="0"/>
          </a:p>
        </p:txBody>
      </p:sp>
      <p:sp>
        <p:nvSpPr>
          <p:cNvPr id="4" name="Slide Number Placeholder 3"/>
          <p:cNvSpPr>
            <a:spLocks noGrp="1"/>
          </p:cNvSpPr>
          <p:nvPr>
            <p:ph type="sldNum" sz="quarter" idx="12"/>
          </p:nvPr>
        </p:nvSpPr>
        <p:spPr/>
        <p:txBody>
          <a:bodyPr/>
          <a:lstStyle/>
          <a:p>
            <a:fld id="{6616E47E-09B3-497C-8813-9295B8339666}" type="slidenum">
              <a:rPr lang="en-US" smtClean="0"/>
              <a:t>30</a:t>
            </a:fld>
            <a:endParaRPr lang="en-US"/>
          </a:p>
        </p:txBody>
      </p:sp>
    </p:spTree>
    <p:extLst>
      <p:ext uri="{BB962C8B-B14F-4D97-AF65-F5344CB8AC3E}">
        <p14:creationId xmlns:p14="http://schemas.microsoft.com/office/powerpoint/2010/main" val="38409090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IT</a:t>
            </a:r>
          </a:p>
        </p:txBody>
      </p:sp>
      <p:sp>
        <p:nvSpPr>
          <p:cNvPr id="3" name="Content Placeholder 2"/>
          <p:cNvSpPr>
            <a:spLocks noGrp="1"/>
          </p:cNvSpPr>
          <p:nvPr>
            <p:ph idx="1"/>
          </p:nvPr>
        </p:nvSpPr>
        <p:spPr>
          <a:xfrm>
            <a:off x="457200" y="1524000"/>
            <a:ext cx="8686800" cy="5334000"/>
          </a:xfrm>
        </p:spPr>
        <p:txBody>
          <a:bodyPr>
            <a:normAutofit fontScale="92500"/>
          </a:bodyPr>
          <a:lstStyle/>
          <a:p>
            <a:pPr>
              <a:lnSpc>
                <a:spcPct val="150000"/>
              </a:lnSpc>
            </a:pPr>
            <a:r>
              <a:rPr lang="en-US" sz="1900" b="1" dirty="0"/>
              <a:t>Q: </a:t>
            </a:r>
            <a:r>
              <a:rPr lang="en-US" sz="1900" dirty="0"/>
              <a:t>Do the consulting fees outlined in the budget only include consulting from the previous IT Director or others?</a:t>
            </a:r>
          </a:p>
          <a:p>
            <a:pPr>
              <a:lnSpc>
                <a:spcPct val="150000"/>
              </a:lnSpc>
            </a:pPr>
            <a:endParaRPr lang="en-US" sz="1900" dirty="0"/>
          </a:p>
          <a:p>
            <a:pPr>
              <a:lnSpc>
                <a:spcPct val="150000"/>
              </a:lnSpc>
            </a:pPr>
            <a:r>
              <a:rPr lang="en-US" sz="1900" b="1" dirty="0"/>
              <a:t>A: </a:t>
            </a:r>
            <a:r>
              <a:rPr lang="en-US" sz="1900" dirty="0"/>
              <a:t>The consulting fees include more than just the former IT Director ($120k).      </a:t>
            </a:r>
          </a:p>
          <a:p>
            <a:pPr marL="0" indent="0">
              <a:lnSpc>
                <a:spcPct val="150000"/>
              </a:lnSpc>
              <a:buNone/>
            </a:pPr>
            <a:r>
              <a:rPr lang="en-US" sz="1900" dirty="0"/>
              <a:t>       Other consulting services are for:</a:t>
            </a:r>
          </a:p>
          <a:p>
            <a:pPr lvl="1">
              <a:lnSpc>
                <a:spcPct val="150000"/>
              </a:lnSpc>
            </a:pPr>
            <a:r>
              <a:rPr lang="en-US" sz="1900" dirty="0"/>
              <a:t>Unknown vendor ($150k) for a mainframe system replacement assessment</a:t>
            </a:r>
          </a:p>
          <a:p>
            <a:pPr lvl="1">
              <a:lnSpc>
                <a:spcPct val="150000"/>
              </a:lnSpc>
            </a:pPr>
            <a:r>
              <a:rPr lang="en-US" sz="1900" dirty="0"/>
              <a:t>Curvature ($10k) for miscellaneous mainframe software upgrades on an as needed basis</a:t>
            </a:r>
          </a:p>
          <a:p>
            <a:pPr lvl="1">
              <a:lnSpc>
                <a:spcPct val="150000"/>
              </a:lnSpc>
            </a:pPr>
            <a:r>
              <a:rPr lang="en-US" sz="1900" dirty="0"/>
              <a:t>Morefield Communications ($10k) for miscellaneous telephone system modifications on an as needed basis</a:t>
            </a:r>
          </a:p>
          <a:p>
            <a:pPr lvl="1">
              <a:lnSpc>
                <a:spcPct val="150000"/>
              </a:lnSpc>
            </a:pPr>
            <a:r>
              <a:rPr lang="en-US" sz="1900" dirty="0"/>
              <a:t>Unknown vendor ($24k) for miscellaneous IT services on an as needed basis</a:t>
            </a:r>
          </a:p>
          <a:p>
            <a:pPr algn="just">
              <a:lnSpc>
                <a:spcPct val="150000"/>
              </a:lnSpc>
            </a:pPr>
            <a:endParaRPr lang="en-US" sz="2000" dirty="0"/>
          </a:p>
          <a:p>
            <a:pPr algn="just">
              <a:lnSpc>
                <a:spcPct val="150000"/>
              </a:lnSpc>
            </a:pPr>
            <a:endParaRPr lang="en-US" sz="2000" dirty="0"/>
          </a:p>
        </p:txBody>
      </p:sp>
      <p:sp>
        <p:nvSpPr>
          <p:cNvPr id="4" name="Slide Number Placeholder 3"/>
          <p:cNvSpPr>
            <a:spLocks noGrp="1"/>
          </p:cNvSpPr>
          <p:nvPr>
            <p:ph type="sldNum" sz="quarter" idx="12"/>
          </p:nvPr>
        </p:nvSpPr>
        <p:spPr/>
        <p:txBody>
          <a:bodyPr/>
          <a:lstStyle/>
          <a:p>
            <a:fld id="{6616E47E-09B3-497C-8813-9295B8339666}" type="slidenum">
              <a:rPr lang="en-US" smtClean="0"/>
              <a:t>31</a:t>
            </a:fld>
            <a:endParaRPr lang="en-US"/>
          </a:p>
        </p:txBody>
      </p:sp>
    </p:spTree>
    <p:extLst>
      <p:ext uri="{BB962C8B-B14F-4D97-AF65-F5344CB8AC3E}">
        <p14:creationId xmlns:p14="http://schemas.microsoft.com/office/powerpoint/2010/main" val="937778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838200"/>
          </a:xfrm>
        </p:spPr>
        <p:txBody>
          <a:bodyPr>
            <a:normAutofit fontScale="90000"/>
          </a:bodyPr>
          <a:lstStyle/>
          <a:p>
            <a:r>
              <a:rPr lang="en-US" dirty="0"/>
              <a:t>General Questions – </a:t>
            </a:r>
            <a:r>
              <a:rPr lang="en-US" sz="3600" dirty="0"/>
              <a:t>Bureau of Licensing and Taxation</a:t>
            </a:r>
          </a:p>
        </p:txBody>
      </p:sp>
      <p:sp>
        <p:nvSpPr>
          <p:cNvPr id="3" name="Content Placeholder 2"/>
          <p:cNvSpPr>
            <a:spLocks noGrp="1"/>
          </p:cNvSpPr>
          <p:nvPr>
            <p:ph idx="1"/>
          </p:nvPr>
        </p:nvSpPr>
        <p:spPr>
          <a:xfrm>
            <a:off x="457200" y="1709928"/>
            <a:ext cx="8382000" cy="4995672"/>
          </a:xfrm>
        </p:spPr>
        <p:txBody>
          <a:bodyPr>
            <a:normAutofit fontScale="92500"/>
          </a:bodyPr>
          <a:lstStyle/>
          <a:p>
            <a:pPr>
              <a:lnSpc>
                <a:spcPct val="150000"/>
              </a:lnSpc>
            </a:pPr>
            <a:r>
              <a:rPr lang="en-US" sz="2000" b="1" dirty="0"/>
              <a:t>Q: </a:t>
            </a:r>
            <a:r>
              <a:rPr lang="en-US" sz="2200" dirty="0"/>
              <a:t>When do you intend to fill vacancies: revenue specialist and the new paralegal vacancy position? Internal or external applicants?</a:t>
            </a:r>
            <a:br>
              <a:rPr lang="en-US" dirty="0"/>
            </a:br>
            <a:endParaRPr lang="en-US" dirty="0"/>
          </a:p>
          <a:p>
            <a:pPr algn="just">
              <a:lnSpc>
                <a:spcPct val="150000"/>
              </a:lnSpc>
            </a:pPr>
            <a:r>
              <a:rPr lang="en-US" sz="2000" b="1" dirty="0"/>
              <a:t>A: </a:t>
            </a:r>
            <a:r>
              <a:rPr lang="en-US" sz="2200" dirty="0"/>
              <a:t>The City is now receiving external applicants (as there were no internal bidders) currently for the Revenue Specialist position.  This position will be filled as soon as possible, no later than 1</a:t>
            </a:r>
            <a:r>
              <a:rPr lang="en-US" sz="2200" baseline="30000" dirty="0"/>
              <a:t>st</a:t>
            </a:r>
            <a:r>
              <a:rPr lang="en-US" sz="2200" dirty="0"/>
              <a:t> Q of 2019.</a:t>
            </a:r>
          </a:p>
          <a:p>
            <a:pPr marL="0" indent="0" algn="just">
              <a:lnSpc>
                <a:spcPct val="150000"/>
              </a:lnSpc>
              <a:buNone/>
            </a:pPr>
            <a:r>
              <a:rPr lang="en-US" sz="2200" dirty="0"/>
              <a:t>  The paralegal position will be posted internally first, and if there are no</a:t>
            </a:r>
          </a:p>
          <a:p>
            <a:pPr marL="0" indent="0" algn="just">
              <a:lnSpc>
                <a:spcPct val="150000"/>
              </a:lnSpc>
              <a:buNone/>
            </a:pPr>
            <a:r>
              <a:rPr lang="en-US" sz="2200" dirty="0"/>
              <a:t>  receive any qualified internal bidders, City will proceed with outside</a:t>
            </a:r>
          </a:p>
          <a:p>
            <a:pPr marL="0" indent="0" algn="just">
              <a:lnSpc>
                <a:spcPct val="150000"/>
              </a:lnSpc>
              <a:buNone/>
            </a:pPr>
            <a:r>
              <a:rPr lang="en-US" sz="2200" dirty="0"/>
              <a:t>  applicants immediately.</a:t>
            </a:r>
          </a:p>
          <a:p>
            <a:endParaRPr lang="en-US" sz="2000" dirty="0"/>
          </a:p>
          <a:p>
            <a:pPr marL="0" indent="0" algn="just">
              <a:lnSpc>
                <a:spcPct val="150000"/>
              </a:lnSpc>
              <a:buNone/>
            </a:pPr>
            <a:endParaRPr lang="en-US" sz="2000" dirty="0"/>
          </a:p>
        </p:txBody>
      </p:sp>
      <p:sp>
        <p:nvSpPr>
          <p:cNvPr id="4" name="Slide Number Placeholder 3"/>
          <p:cNvSpPr>
            <a:spLocks noGrp="1"/>
          </p:cNvSpPr>
          <p:nvPr>
            <p:ph type="sldNum" sz="quarter" idx="12"/>
          </p:nvPr>
        </p:nvSpPr>
        <p:spPr/>
        <p:txBody>
          <a:bodyPr/>
          <a:lstStyle/>
          <a:p>
            <a:fld id="{6616E47E-09B3-497C-8813-9295B8339666}" type="slidenum">
              <a:rPr lang="en-US" smtClean="0"/>
              <a:t>32</a:t>
            </a:fld>
            <a:endParaRPr lang="en-US"/>
          </a:p>
        </p:txBody>
      </p:sp>
    </p:spTree>
    <p:extLst>
      <p:ext uri="{BB962C8B-B14F-4D97-AF65-F5344CB8AC3E}">
        <p14:creationId xmlns:p14="http://schemas.microsoft.com/office/powerpoint/2010/main" val="25586204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General Questions – </a:t>
            </a:r>
            <a:r>
              <a:rPr lang="en-US" sz="3600" dirty="0"/>
              <a:t>Bureau of Licensing and Taxation</a:t>
            </a:r>
          </a:p>
        </p:txBody>
      </p:sp>
      <p:sp>
        <p:nvSpPr>
          <p:cNvPr id="3" name="Content Placeholder 2"/>
          <p:cNvSpPr>
            <a:spLocks noGrp="1"/>
          </p:cNvSpPr>
          <p:nvPr>
            <p:ph idx="1"/>
          </p:nvPr>
        </p:nvSpPr>
        <p:spPr>
          <a:xfrm>
            <a:off x="457200" y="1524000"/>
            <a:ext cx="8382000" cy="5791200"/>
          </a:xfrm>
        </p:spPr>
        <p:txBody>
          <a:bodyPr>
            <a:normAutofit fontScale="32500" lnSpcReduction="20000"/>
          </a:bodyPr>
          <a:lstStyle/>
          <a:p>
            <a:pPr>
              <a:lnSpc>
                <a:spcPct val="120000"/>
              </a:lnSpc>
            </a:pPr>
            <a:endParaRPr lang="en-US" sz="5500" b="1" dirty="0"/>
          </a:p>
          <a:p>
            <a:pPr>
              <a:lnSpc>
                <a:spcPct val="120000"/>
              </a:lnSpc>
            </a:pPr>
            <a:r>
              <a:rPr lang="en-US" sz="5500" b="1" dirty="0"/>
              <a:t>Q: </a:t>
            </a:r>
            <a:r>
              <a:rPr lang="en-US" sz="5500" dirty="0"/>
              <a:t>Please provide an explanation for the need of a 2nd paralegal. </a:t>
            </a:r>
            <a:br>
              <a:rPr lang="en-US" sz="5500" dirty="0"/>
            </a:br>
            <a:endParaRPr lang="en-US" sz="5500" dirty="0"/>
          </a:p>
          <a:p>
            <a:pPr algn="just">
              <a:lnSpc>
                <a:spcPct val="170000"/>
              </a:lnSpc>
            </a:pPr>
            <a:r>
              <a:rPr lang="en-US" sz="5500" b="1" dirty="0"/>
              <a:t>A:  </a:t>
            </a:r>
            <a:r>
              <a:rPr lang="en-US" sz="5500" dirty="0"/>
              <a:t>A second paralegal will increase tax revenue collected for the Bureau as the current paralegal has been overwhelmed with the backlog of delinquent business tax and landlord accounts even though she has done an excellent job increasing revenue for both landlord licenses and business tax accounts.  Since August of 2016, the paralegal </a:t>
            </a:r>
            <a:r>
              <a:rPr lang="en-US" sz="5500"/>
              <a:t>has collected </a:t>
            </a:r>
            <a:r>
              <a:rPr lang="en-US" sz="5500" dirty="0"/>
              <a:t>$274,271 in civil collection actions, set up 36 payment plans, filed 110 civil suits and attended 51 civil hearings the District Justice Office.  She currently tracks 104 civil files while completing the tedious work involved in locating, serving  and scheduling civil action and has also increased the number of prior year landlord license collection from 293 in 2016 to 427 YTD.  </a:t>
            </a:r>
          </a:p>
          <a:p>
            <a:pPr marL="0" indent="0" algn="just">
              <a:lnSpc>
                <a:spcPct val="150000"/>
              </a:lnSpc>
              <a:buNone/>
            </a:pPr>
            <a:endParaRPr lang="en-US" sz="4000" dirty="0"/>
          </a:p>
        </p:txBody>
      </p:sp>
      <p:sp>
        <p:nvSpPr>
          <p:cNvPr id="4" name="Slide Number Placeholder 3"/>
          <p:cNvSpPr>
            <a:spLocks noGrp="1"/>
          </p:cNvSpPr>
          <p:nvPr>
            <p:ph type="sldNum" sz="quarter" idx="12"/>
          </p:nvPr>
        </p:nvSpPr>
        <p:spPr/>
        <p:txBody>
          <a:bodyPr/>
          <a:lstStyle/>
          <a:p>
            <a:fld id="{6616E47E-09B3-497C-8813-9295B8339666}" type="slidenum">
              <a:rPr lang="en-US" smtClean="0"/>
              <a:t>33</a:t>
            </a:fld>
            <a:endParaRPr lang="en-US"/>
          </a:p>
        </p:txBody>
      </p:sp>
    </p:spTree>
    <p:extLst>
      <p:ext uri="{BB962C8B-B14F-4D97-AF65-F5344CB8AC3E}">
        <p14:creationId xmlns:p14="http://schemas.microsoft.com/office/powerpoint/2010/main" val="10846710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General Questions – </a:t>
            </a:r>
            <a:r>
              <a:rPr lang="en-US" sz="3600" dirty="0"/>
              <a:t>Bureau of Licensing and Taxation</a:t>
            </a:r>
          </a:p>
        </p:txBody>
      </p:sp>
      <p:sp>
        <p:nvSpPr>
          <p:cNvPr id="3" name="Content Placeholder 2"/>
          <p:cNvSpPr>
            <a:spLocks noGrp="1"/>
          </p:cNvSpPr>
          <p:nvPr>
            <p:ph idx="1"/>
          </p:nvPr>
        </p:nvSpPr>
        <p:spPr>
          <a:xfrm>
            <a:off x="457200" y="1709928"/>
            <a:ext cx="8382000" cy="5605272"/>
          </a:xfrm>
        </p:spPr>
        <p:txBody>
          <a:bodyPr>
            <a:normAutofit fontScale="47500" lnSpcReduction="20000"/>
          </a:bodyPr>
          <a:lstStyle/>
          <a:p>
            <a:pPr>
              <a:lnSpc>
                <a:spcPct val="170000"/>
              </a:lnSpc>
            </a:pPr>
            <a:r>
              <a:rPr lang="en-US" sz="4000" b="1" dirty="0"/>
              <a:t>Q: </a:t>
            </a:r>
            <a:r>
              <a:rPr lang="en-US" sz="4000" dirty="0"/>
              <a:t>What</a:t>
            </a:r>
            <a:r>
              <a:rPr lang="en-US" sz="4000" b="1" dirty="0"/>
              <a:t> </a:t>
            </a:r>
            <a:r>
              <a:rPr lang="en-US" sz="4000" dirty="0"/>
              <a:t>is the reason for overtime?</a:t>
            </a:r>
            <a:br>
              <a:rPr lang="en-US" sz="4000" dirty="0"/>
            </a:br>
            <a:endParaRPr lang="en-US" sz="4000" dirty="0"/>
          </a:p>
          <a:p>
            <a:pPr algn="just">
              <a:lnSpc>
                <a:spcPct val="170000"/>
              </a:lnSpc>
            </a:pPr>
            <a:r>
              <a:rPr lang="en-US" sz="4000" b="1" dirty="0"/>
              <a:t>A: </a:t>
            </a:r>
            <a:r>
              <a:rPr lang="en-US" sz="3800" dirty="0"/>
              <a:t>In previous years, there was no OT budgeted. This year, there is a $3k allocation proposed d</a:t>
            </a:r>
            <a:r>
              <a:rPr lang="en-US" sz="4000" dirty="0"/>
              <a:t>ue to the increased volume of special events that have been held within the City, and it has been necessary for staff to attend certain parades, special events and festivals on the weekend to ensure that the proper licenses have been obtained.  This past year, an additional 140 vendor licenses were issued due to these efforts. The bureau also often needs to use overtime during tax season to more timely process payments as this is the only city office that is open to receive customers from 8am to 5pm every day.</a:t>
            </a:r>
          </a:p>
          <a:p>
            <a:pPr marL="0" indent="0" algn="just">
              <a:lnSpc>
                <a:spcPct val="150000"/>
              </a:lnSpc>
              <a:buNone/>
            </a:pPr>
            <a:endParaRPr lang="en-US" sz="4000" dirty="0"/>
          </a:p>
        </p:txBody>
      </p:sp>
      <p:sp>
        <p:nvSpPr>
          <p:cNvPr id="4" name="Slide Number Placeholder 3"/>
          <p:cNvSpPr>
            <a:spLocks noGrp="1"/>
          </p:cNvSpPr>
          <p:nvPr>
            <p:ph type="sldNum" sz="quarter" idx="12"/>
          </p:nvPr>
        </p:nvSpPr>
        <p:spPr/>
        <p:txBody>
          <a:bodyPr/>
          <a:lstStyle/>
          <a:p>
            <a:fld id="{6616E47E-09B3-497C-8813-9295B8339666}" type="slidenum">
              <a:rPr lang="en-US" smtClean="0"/>
              <a:t>34</a:t>
            </a:fld>
            <a:endParaRPr lang="en-US"/>
          </a:p>
        </p:txBody>
      </p:sp>
    </p:spTree>
    <p:extLst>
      <p:ext uri="{BB962C8B-B14F-4D97-AF65-F5344CB8AC3E}">
        <p14:creationId xmlns:p14="http://schemas.microsoft.com/office/powerpoint/2010/main" val="31686724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Codes</a:t>
            </a:r>
          </a:p>
        </p:txBody>
      </p:sp>
      <p:sp>
        <p:nvSpPr>
          <p:cNvPr id="3" name="Content Placeholder 2"/>
          <p:cNvSpPr>
            <a:spLocks noGrp="1"/>
          </p:cNvSpPr>
          <p:nvPr>
            <p:ph idx="1"/>
          </p:nvPr>
        </p:nvSpPr>
        <p:spPr>
          <a:xfrm>
            <a:off x="457200" y="1524000"/>
            <a:ext cx="8382000" cy="5181600"/>
          </a:xfrm>
        </p:spPr>
        <p:txBody>
          <a:bodyPr>
            <a:normAutofit/>
          </a:bodyPr>
          <a:lstStyle/>
          <a:p>
            <a:pPr>
              <a:lnSpc>
                <a:spcPct val="150000"/>
              </a:lnSpc>
            </a:pPr>
            <a:r>
              <a:rPr lang="en-US" sz="2000" b="1" dirty="0"/>
              <a:t>Q: </a:t>
            </a:r>
            <a:r>
              <a:rPr lang="en-US" sz="2000" dirty="0"/>
              <a:t>How many properties has the Vacant Property Rehabilitation Board moved this year?</a:t>
            </a:r>
          </a:p>
          <a:p>
            <a:pPr>
              <a:lnSpc>
                <a:spcPct val="150000"/>
              </a:lnSpc>
            </a:pPr>
            <a:endParaRPr lang="en-US" sz="2000" dirty="0"/>
          </a:p>
          <a:p>
            <a:pPr>
              <a:lnSpc>
                <a:spcPct val="150000"/>
              </a:lnSpc>
            </a:pPr>
            <a:r>
              <a:rPr lang="en-US" sz="2000" b="1" dirty="0"/>
              <a:t>A: </a:t>
            </a:r>
            <a:r>
              <a:rPr lang="en-US" sz="2000" dirty="0"/>
              <a:t>According to the VPRB minutes, 4 properties were moved in 2018:</a:t>
            </a:r>
          </a:p>
          <a:p>
            <a:pPr lvl="1">
              <a:lnSpc>
                <a:spcPct val="150000"/>
              </a:lnSpc>
            </a:pPr>
            <a:r>
              <a:rPr lang="en-US" dirty="0"/>
              <a:t>1828 Walnut</a:t>
            </a:r>
          </a:p>
          <a:p>
            <a:pPr lvl="1">
              <a:lnSpc>
                <a:spcPct val="150000"/>
              </a:lnSpc>
            </a:pPr>
            <a:r>
              <a:rPr lang="en-US" dirty="0"/>
              <a:t>2124 Derry</a:t>
            </a:r>
          </a:p>
          <a:p>
            <a:pPr lvl="1">
              <a:lnSpc>
                <a:spcPct val="150000"/>
              </a:lnSpc>
            </a:pPr>
            <a:r>
              <a:rPr lang="en-US" dirty="0"/>
              <a:t>250 Hummel</a:t>
            </a:r>
          </a:p>
          <a:p>
            <a:pPr lvl="1">
              <a:lnSpc>
                <a:spcPct val="150000"/>
              </a:lnSpc>
            </a:pPr>
            <a:r>
              <a:rPr lang="en-US" dirty="0"/>
              <a:t>248 Hummel</a:t>
            </a:r>
          </a:p>
          <a:p>
            <a:endParaRPr lang="en-US" sz="2000" dirty="0"/>
          </a:p>
        </p:txBody>
      </p:sp>
      <p:sp>
        <p:nvSpPr>
          <p:cNvPr id="4" name="Slide Number Placeholder 3"/>
          <p:cNvSpPr>
            <a:spLocks noGrp="1"/>
          </p:cNvSpPr>
          <p:nvPr>
            <p:ph type="sldNum" sz="quarter" idx="12"/>
          </p:nvPr>
        </p:nvSpPr>
        <p:spPr/>
        <p:txBody>
          <a:bodyPr/>
          <a:lstStyle/>
          <a:p>
            <a:fld id="{6616E47E-09B3-497C-8813-9295B8339666}" type="slidenum">
              <a:rPr lang="en-US" smtClean="0"/>
              <a:t>35</a:t>
            </a:fld>
            <a:endParaRPr lang="en-US"/>
          </a:p>
        </p:txBody>
      </p:sp>
    </p:spTree>
    <p:extLst>
      <p:ext uri="{BB962C8B-B14F-4D97-AF65-F5344CB8AC3E}">
        <p14:creationId xmlns:p14="http://schemas.microsoft.com/office/powerpoint/2010/main" val="19653100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Codes</a:t>
            </a:r>
          </a:p>
        </p:txBody>
      </p:sp>
      <p:sp>
        <p:nvSpPr>
          <p:cNvPr id="3" name="Content Placeholder 2"/>
          <p:cNvSpPr>
            <a:spLocks noGrp="1"/>
          </p:cNvSpPr>
          <p:nvPr>
            <p:ph idx="1"/>
          </p:nvPr>
        </p:nvSpPr>
        <p:spPr>
          <a:xfrm>
            <a:off x="457200" y="1524000"/>
            <a:ext cx="8382000" cy="5181600"/>
          </a:xfrm>
        </p:spPr>
        <p:txBody>
          <a:bodyPr>
            <a:normAutofit fontScale="92500" lnSpcReduction="10000"/>
          </a:bodyPr>
          <a:lstStyle/>
          <a:p>
            <a:pPr algn="just">
              <a:lnSpc>
                <a:spcPct val="150000"/>
              </a:lnSpc>
            </a:pPr>
            <a:r>
              <a:rPr lang="en-US" sz="1800" b="1" dirty="0"/>
              <a:t>Q: </a:t>
            </a:r>
            <a:r>
              <a:rPr lang="en-US" sz="1800" dirty="0"/>
              <a:t>What is status of rental inspection: How many units total? How many inspected this year? Of those, how many passed? How many needed follow-ups? How many failed?</a:t>
            </a:r>
          </a:p>
          <a:p>
            <a:pPr algn="just">
              <a:lnSpc>
                <a:spcPct val="150000"/>
              </a:lnSpc>
            </a:pPr>
            <a:r>
              <a:rPr lang="en-US" sz="1800" b="1" dirty="0"/>
              <a:t>A: </a:t>
            </a:r>
            <a:r>
              <a:rPr lang="en-US" sz="1800" dirty="0"/>
              <a:t>To date and with the 5 year cycle as stated in the Ordinance, the Codes Bureau have conducted 11,146. The bureau has conducted 2,879 YTD. Unfortunately, there is no way to query information regarding pass/fail or follow-up. Each inspector keeps a schedule on re-inspection due dates which vary depending on severity - some 15 days, 30 days or more depending not only the types of violations but the number of units, esp. those found in large complexes. Many have their own distinctiveness. Code officers’ schedules are intermingled with complaint inspections and required building permit inspections as required by law in accordance with Act 45, the Uniform Construction Code since we an opt-in municipality. </a:t>
            </a:r>
          </a:p>
          <a:p>
            <a:endParaRPr lang="en-US" sz="2100" dirty="0"/>
          </a:p>
          <a:p>
            <a:endParaRPr lang="en-US" sz="2100" dirty="0"/>
          </a:p>
        </p:txBody>
      </p:sp>
      <p:sp>
        <p:nvSpPr>
          <p:cNvPr id="4" name="Slide Number Placeholder 3"/>
          <p:cNvSpPr>
            <a:spLocks noGrp="1"/>
          </p:cNvSpPr>
          <p:nvPr>
            <p:ph type="sldNum" sz="quarter" idx="12"/>
          </p:nvPr>
        </p:nvSpPr>
        <p:spPr/>
        <p:txBody>
          <a:bodyPr/>
          <a:lstStyle/>
          <a:p>
            <a:fld id="{6616E47E-09B3-497C-8813-9295B8339666}" type="slidenum">
              <a:rPr lang="en-US" smtClean="0"/>
              <a:t>36</a:t>
            </a:fld>
            <a:endParaRPr lang="en-US"/>
          </a:p>
        </p:txBody>
      </p:sp>
    </p:spTree>
    <p:extLst>
      <p:ext uri="{BB962C8B-B14F-4D97-AF65-F5344CB8AC3E}">
        <p14:creationId xmlns:p14="http://schemas.microsoft.com/office/powerpoint/2010/main" val="10427546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Codes</a:t>
            </a:r>
          </a:p>
        </p:txBody>
      </p:sp>
      <p:sp>
        <p:nvSpPr>
          <p:cNvPr id="3" name="Content Placeholder 2"/>
          <p:cNvSpPr>
            <a:spLocks noGrp="1"/>
          </p:cNvSpPr>
          <p:nvPr>
            <p:ph idx="1"/>
          </p:nvPr>
        </p:nvSpPr>
        <p:spPr>
          <a:xfrm>
            <a:off x="457200" y="1524000"/>
            <a:ext cx="8382000" cy="5181600"/>
          </a:xfrm>
        </p:spPr>
        <p:txBody>
          <a:bodyPr>
            <a:normAutofit fontScale="70000" lnSpcReduction="20000"/>
          </a:bodyPr>
          <a:lstStyle/>
          <a:p>
            <a:pPr>
              <a:lnSpc>
                <a:spcPct val="170000"/>
              </a:lnSpc>
            </a:pPr>
            <a:r>
              <a:rPr lang="en-US" sz="2600" b="1" dirty="0"/>
              <a:t>Q: </a:t>
            </a:r>
            <a:r>
              <a:rPr lang="en-US" sz="2600" dirty="0"/>
              <a:t>Please provide the number of code citations issued and the total dollar value of those citations and collections YTD?</a:t>
            </a:r>
          </a:p>
          <a:p>
            <a:pPr algn="just">
              <a:lnSpc>
                <a:spcPct val="170000"/>
              </a:lnSpc>
            </a:pPr>
            <a:r>
              <a:rPr lang="en-US" sz="2600" b="1" dirty="0"/>
              <a:t>A: </a:t>
            </a:r>
            <a:r>
              <a:rPr lang="en-US" sz="2600" dirty="0"/>
              <a:t>There has been 664 citations issued and $72,077 collected YTD with additional funds to come in December. It is challenging to provide data on the fine associated with each individual citation as a dispositions occur at the District Justice level. Some are paid via mail, many are in warrant status, many pay a fine pursuant to a guilty verdict and many defendants are on long term payment plans as authorized by the Pa Rule of Criminal Procedures and are processed through Dauphin County Court of Common Pleas.  Moreover, there are fines pursuant to citations issued years ago where a warrant was served where funds are received and sill many are mitigated by appeal at the MDJ or Dauphin County Court. </a:t>
            </a:r>
            <a:endParaRPr lang="en-US" sz="2000" dirty="0"/>
          </a:p>
        </p:txBody>
      </p:sp>
      <p:sp>
        <p:nvSpPr>
          <p:cNvPr id="4" name="Slide Number Placeholder 3"/>
          <p:cNvSpPr>
            <a:spLocks noGrp="1"/>
          </p:cNvSpPr>
          <p:nvPr>
            <p:ph type="sldNum" sz="quarter" idx="12"/>
          </p:nvPr>
        </p:nvSpPr>
        <p:spPr/>
        <p:txBody>
          <a:bodyPr/>
          <a:lstStyle/>
          <a:p>
            <a:fld id="{6616E47E-09B3-497C-8813-9295B8339666}" type="slidenum">
              <a:rPr lang="en-US" smtClean="0"/>
              <a:t>37</a:t>
            </a:fld>
            <a:endParaRPr lang="en-US"/>
          </a:p>
        </p:txBody>
      </p:sp>
    </p:spTree>
    <p:extLst>
      <p:ext uri="{BB962C8B-B14F-4D97-AF65-F5344CB8AC3E}">
        <p14:creationId xmlns:p14="http://schemas.microsoft.com/office/powerpoint/2010/main" val="10596654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Police</a:t>
            </a:r>
          </a:p>
        </p:txBody>
      </p:sp>
      <p:sp>
        <p:nvSpPr>
          <p:cNvPr id="3" name="Content Placeholder 2"/>
          <p:cNvSpPr>
            <a:spLocks noGrp="1"/>
          </p:cNvSpPr>
          <p:nvPr>
            <p:ph idx="1"/>
          </p:nvPr>
        </p:nvSpPr>
        <p:spPr>
          <a:xfrm>
            <a:off x="457200" y="1524000"/>
            <a:ext cx="8382000" cy="5181600"/>
          </a:xfrm>
        </p:spPr>
        <p:txBody>
          <a:bodyPr>
            <a:normAutofit/>
          </a:bodyPr>
          <a:lstStyle/>
          <a:p>
            <a:pPr algn="just">
              <a:lnSpc>
                <a:spcPct val="150000"/>
              </a:lnSpc>
            </a:pPr>
            <a:r>
              <a:rPr lang="en-US" sz="2000" b="1" dirty="0"/>
              <a:t>Q: </a:t>
            </a:r>
            <a:r>
              <a:rPr lang="en-US" sz="2000" dirty="0"/>
              <a:t>What is the City’s retention rate for the police department? Are exit interviews conducted? Do we know the average amount of time an officer is employed with the City?</a:t>
            </a:r>
          </a:p>
          <a:p>
            <a:pPr algn="just"/>
            <a:endParaRPr lang="en-US" sz="2000" dirty="0"/>
          </a:p>
          <a:p>
            <a:pPr algn="just">
              <a:lnSpc>
                <a:spcPct val="150000"/>
              </a:lnSpc>
            </a:pPr>
            <a:r>
              <a:rPr lang="en-US" sz="2000" b="1" dirty="0"/>
              <a:t>A: </a:t>
            </a:r>
            <a:r>
              <a:rPr lang="en-US" sz="2000" dirty="0"/>
              <a:t>Since 2014, City has hired 71 officers, but has lost 41 (58% attrition rate; in 2020 there will be 33 officers eligible to retire.</a:t>
            </a:r>
          </a:p>
          <a:p>
            <a:pPr algn="just">
              <a:lnSpc>
                <a:spcPct val="150000"/>
              </a:lnSpc>
            </a:pPr>
            <a:r>
              <a:rPr lang="en-US" sz="2000" dirty="0"/>
              <a:t>Yes, the PD does conduct exit interviews.</a:t>
            </a:r>
          </a:p>
          <a:p>
            <a:pPr algn="just">
              <a:lnSpc>
                <a:spcPct val="150000"/>
              </a:lnSpc>
            </a:pPr>
            <a:r>
              <a:rPr lang="en-US" sz="2000" dirty="0"/>
              <a:t>City does not know the mean amount of time that an officer is employed with the city, but approximately 50% have 15+ years of service and the other 50% have 5 years or less</a:t>
            </a:r>
          </a:p>
        </p:txBody>
      </p:sp>
      <p:sp>
        <p:nvSpPr>
          <p:cNvPr id="4" name="Slide Number Placeholder 3"/>
          <p:cNvSpPr>
            <a:spLocks noGrp="1"/>
          </p:cNvSpPr>
          <p:nvPr>
            <p:ph type="sldNum" sz="quarter" idx="12"/>
          </p:nvPr>
        </p:nvSpPr>
        <p:spPr/>
        <p:txBody>
          <a:bodyPr/>
          <a:lstStyle/>
          <a:p>
            <a:fld id="{6616E47E-09B3-497C-8813-9295B8339666}" type="slidenum">
              <a:rPr lang="en-US" smtClean="0"/>
              <a:t>38</a:t>
            </a:fld>
            <a:endParaRPr lang="en-US"/>
          </a:p>
        </p:txBody>
      </p:sp>
    </p:spTree>
    <p:extLst>
      <p:ext uri="{BB962C8B-B14F-4D97-AF65-F5344CB8AC3E}">
        <p14:creationId xmlns:p14="http://schemas.microsoft.com/office/powerpoint/2010/main" val="26955247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Police</a:t>
            </a:r>
          </a:p>
        </p:txBody>
      </p:sp>
      <p:sp>
        <p:nvSpPr>
          <p:cNvPr id="3" name="Content Placeholder 2"/>
          <p:cNvSpPr>
            <a:spLocks noGrp="1"/>
          </p:cNvSpPr>
          <p:nvPr>
            <p:ph idx="1"/>
          </p:nvPr>
        </p:nvSpPr>
        <p:spPr>
          <a:xfrm>
            <a:off x="457200" y="1524000"/>
            <a:ext cx="8382000" cy="5181600"/>
          </a:xfrm>
        </p:spPr>
        <p:txBody>
          <a:bodyPr>
            <a:normAutofit fontScale="85000" lnSpcReduction="20000"/>
          </a:bodyPr>
          <a:lstStyle/>
          <a:p>
            <a:pPr>
              <a:lnSpc>
                <a:spcPct val="150000"/>
              </a:lnSpc>
            </a:pPr>
            <a:r>
              <a:rPr lang="en-US" sz="1800" b="1" dirty="0"/>
              <a:t>Q: </a:t>
            </a:r>
            <a:r>
              <a:rPr lang="en-US" sz="1800" dirty="0"/>
              <a:t>How is the City looking to increase the retention rate for police?</a:t>
            </a:r>
          </a:p>
          <a:p>
            <a:pPr>
              <a:lnSpc>
                <a:spcPct val="150000"/>
              </a:lnSpc>
            </a:pPr>
            <a:r>
              <a:rPr lang="en-US" sz="1800" b="1" dirty="0"/>
              <a:t>A: </a:t>
            </a:r>
            <a:r>
              <a:rPr lang="en-US" sz="1800" dirty="0"/>
              <a:t>Through the collective bargaining process and hopeful improvement in police public perceptions. This is a nationwide crisis.</a:t>
            </a:r>
          </a:p>
          <a:p>
            <a:pPr>
              <a:lnSpc>
                <a:spcPct val="150000"/>
              </a:lnSpc>
            </a:pPr>
            <a:endParaRPr lang="en-US" sz="1800" dirty="0"/>
          </a:p>
          <a:p>
            <a:pPr algn="just">
              <a:lnSpc>
                <a:spcPct val="150000"/>
              </a:lnSpc>
            </a:pPr>
            <a:r>
              <a:rPr lang="en-US" sz="1800" b="1" dirty="0"/>
              <a:t>Q: </a:t>
            </a:r>
            <a:r>
              <a:rPr lang="en-US" sz="1800" dirty="0"/>
              <a:t>What are we doing to reach our full complement of police? What are our current recruitment efforts, and what is the biggest obstacle we are facing with regards to recruiting?</a:t>
            </a:r>
          </a:p>
          <a:p>
            <a:pPr algn="just">
              <a:lnSpc>
                <a:spcPct val="150000"/>
              </a:lnSpc>
            </a:pPr>
            <a:r>
              <a:rPr lang="en-US" sz="1800" b="1" dirty="0"/>
              <a:t>A</a:t>
            </a:r>
            <a:r>
              <a:rPr lang="en-US" sz="1800" dirty="0"/>
              <a:t>: Annual law enforcement expo</a:t>
            </a:r>
          </a:p>
          <a:p>
            <a:pPr lvl="1" algn="just">
              <a:lnSpc>
                <a:spcPct val="150000"/>
              </a:lnSpc>
            </a:pPr>
            <a:r>
              <a:rPr lang="en-US" sz="1800" dirty="0"/>
              <a:t>Citizen’s Police Academy, targeting youth to participate</a:t>
            </a:r>
          </a:p>
          <a:p>
            <a:pPr lvl="1" algn="just">
              <a:lnSpc>
                <a:spcPct val="150000"/>
              </a:lnSpc>
            </a:pPr>
            <a:r>
              <a:rPr lang="en-US" sz="1800" dirty="0"/>
              <a:t>Women’s recruitment video</a:t>
            </a:r>
          </a:p>
          <a:p>
            <a:pPr lvl="1" algn="just">
              <a:lnSpc>
                <a:spcPct val="150000"/>
              </a:lnSpc>
            </a:pPr>
            <a:r>
              <a:rPr lang="en-US" sz="1800" dirty="0"/>
              <a:t>National minority update, advertising nationally</a:t>
            </a:r>
          </a:p>
          <a:p>
            <a:pPr lvl="1" algn="just">
              <a:lnSpc>
                <a:spcPct val="150000"/>
              </a:lnSpc>
            </a:pPr>
            <a:r>
              <a:rPr lang="en-US" sz="1800" dirty="0"/>
              <a:t>Internships/job shadow</a:t>
            </a:r>
          </a:p>
          <a:p>
            <a:pPr lvl="1" algn="just">
              <a:lnSpc>
                <a:spcPct val="150000"/>
              </a:lnSpc>
            </a:pPr>
            <a:r>
              <a:rPr lang="en-US" sz="1800" dirty="0"/>
              <a:t>Participate in local college career fairs</a:t>
            </a:r>
          </a:p>
          <a:p>
            <a:pPr marL="274320" lvl="1" indent="0" algn="just">
              <a:lnSpc>
                <a:spcPct val="150000"/>
              </a:lnSpc>
              <a:buNone/>
            </a:pPr>
            <a:endParaRPr lang="en-US" sz="1800" dirty="0"/>
          </a:p>
          <a:p>
            <a:pPr marL="274320" lvl="1" indent="0" algn="just">
              <a:lnSpc>
                <a:spcPct val="150000"/>
              </a:lnSpc>
              <a:buNone/>
            </a:pPr>
            <a:r>
              <a:rPr lang="en-US" sz="1800" dirty="0"/>
              <a:t>The biggest obstacles the City is faced with recruitment is salary/benefit competitiveness with surrounding municipalities.</a:t>
            </a:r>
          </a:p>
          <a:p>
            <a:pPr>
              <a:lnSpc>
                <a:spcPct val="150000"/>
              </a:lnSpc>
            </a:pPr>
            <a:endParaRPr lang="en-US" sz="1800" dirty="0"/>
          </a:p>
          <a:p>
            <a:pPr>
              <a:lnSpc>
                <a:spcPct val="150000"/>
              </a:lnSpc>
            </a:pPr>
            <a:endParaRPr lang="en-US" sz="2000" dirty="0"/>
          </a:p>
          <a:p>
            <a:pPr>
              <a:lnSpc>
                <a:spcPct val="150000"/>
              </a:lnSpc>
            </a:pPr>
            <a:endParaRPr lang="en-US" sz="2000" dirty="0"/>
          </a:p>
        </p:txBody>
      </p:sp>
      <p:sp>
        <p:nvSpPr>
          <p:cNvPr id="4" name="Slide Number Placeholder 3"/>
          <p:cNvSpPr>
            <a:spLocks noGrp="1"/>
          </p:cNvSpPr>
          <p:nvPr>
            <p:ph type="sldNum" sz="quarter" idx="12"/>
          </p:nvPr>
        </p:nvSpPr>
        <p:spPr/>
        <p:txBody>
          <a:bodyPr/>
          <a:lstStyle/>
          <a:p>
            <a:fld id="{6616E47E-09B3-497C-8813-9295B8339666}" type="slidenum">
              <a:rPr lang="en-US" smtClean="0"/>
              <a:t>39</a:t>
            </a:fld>
            <a:endParaRPr lang="en-US"/>
          </a:p>
        </p:txBody>
      </p:sp>
    </p:spTree>
    <p:extLst>
      <p:ext uri="{BB962C8B-B14F-4D97-AF65-F5344CB8AC3E}">
        <p14:creationId xmlns:p14="http://schemas.microsoft.com/office/powerpoint/2010/main" val="1292675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Administration</a:t>
            </a:r>
          </a:p>
        </p:txBody>
      </p:sp>
      <p:sp>
        <p:nvSpPr>
          <p:cNvPr id="3" name="Content Placeholder 2"/>
          <p:cNvSpPr>
            <a:spLocks noGrp="1"/>
          </p:cNvSpPr>
          <p:nvPr>
            <p:ph idx="1"/>
          </p:nvPr>
        </p:nvSpPr>
        <p:spPr>
          <a:xfrm>
            <a:off x="457200" y="1524000"/>
            <a:ext cx="8382000" cy="5181600"/>
          </a:xfrm>
        </p:spPr>
        <p:txBody>
          <a:bodyPr>
            <a:normAutofit/>
          </a:bodyPr>
          <a:lstStyle/>
          <a:p>
            <a:pPr algn="just">
              <a:lnSpc>
                <a:spcPct val="150000"/>
              </a:lnSpc>
            </a:pPr>
            <a:r>
              <a:rPr lang="en-US" sz="1800" b="1" dirty="0"/>
              <a:t>Q: </a:t>
            </a:r>
            <a:r>
              <a:rPr lang="en-US" sz="1800" dirty="0"/>
              <a:t>What is the driving rationale behind the organizational restructuring? How does this restructuring improve efficiency or allow for increased accountability in job functions?</a:t>
            </a:r>
          </a:p>
          <a:p>
            <a:pPr algn="just">
              <a:lnSpc>
                <a:spcPct val="150000"/>
              </a:lnSpc>
            </a:pPr>
            <a:r>
              <a:rPr lang="en-US" sz="1800" b="1" dirty="0"/>
              <a:t>A: </a:t>
            </a:r>
            <a:r>
              <a:rPr lang="en-US" sz="1800" dirty="0"/>
              <a:t>The new organizational chart reflects the Business Administrator’s position as Chief of Staff overseeing all other Departments. It places in the Department of Public Works only those bureaus and offices based at the Paxton St facility – a decision which will lead to greater efficiencies and oversight. It combines Parks Maintenance, Building Maintenance and Parks &amp; Recreation into one Department with central oversight and accountability. And it clusters Engineering, Planning, and Parking into one Development Department reflecting the realities of the City’s land development process. </a:t>
            </a:r>
          </a:p>
          <a:p>
            <a:pPr algn="just">
              <a:lnSpc>
                <a:spcPct val="150000"/>
              </a:lnSpc>
            </a:pPr>
            <a:endParaRPr lang="en-US" sz="1800" dirty="0"/>
          </a:p>
          <a:p>
            <a:pPr algn="just">
              <a:lnSpc>
                <a:spcPct val="150000"/>
              </a:lnSpc>
            </a:pPr>
            <a:endParaRPr lang="en-US" sz="1800" dirty="0"/>
          </a:p>
          <a:p>
            <a:pPr algn="just">
              <a:lnSpc>
                <a:spcPct val="150000"/>
              </a:lnSpc>
            </a:pPr>
            <a:endParaRPr lang="en-US" sz="1800" dirty="0"/>
          </a:p>
        </p:txBody>
      </p:sp>
      <p:sp>
        <p:nvSpPr>
          <p:cNvPr id="4" name="Slide Number Placeholder 3"/>
          <p:cNvSpPr>
            <a:spLocks noGrp="1"/>
          </p:cNvSpPr>
          <p:nvPr>
            <p:ph type="sldNum" sz="quarter" idx="12"/>
          </p:nvPr>
        </p:nvSpPr>
        <p:spPr/>
        <p:txBody>
          <a:bodyPr/>
          <a:lstStyle/>
          <a:p>
            <a:fld id="{6616E47E-09B3-497C-8813-9295B8339666}" type="slidenum">
              <a:rPr lang="en-US" smtClean="0"/>
              <a:t>4</a:t>
            </a:fld>
            <a:endParaRPr lang="en-US"/>
          </a:p>
        </p:txBody>
      </p:sp>
    </p:spTree>
    <p:extLst>
      <p:ext uri="{BB962C8B-B14F-4D97-AF65-F5344CB8AC3E}">
        <p14:creationId xmlns:p14="http://schemas.microsoft.com/office/powerpoint/2010/main" val="16699370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Police</a:t>
            </a:r>
          </a:p>
        </p:txBody>
      </p:sp>
      <p:sp>
        <p:nvSpPr>
          <p:cNvPr id="3" name="Content Placeholder 2"/>
          <p:cNvSpPr>
            <a:spLocks noGrp="1"/>
          </p:cNvSpPr>
          <p:nvPr>
            <p:ph idx="1"/>
          </p:nvPr>
        </p:nvSpPr>
        <p:spPr>
          <a:xfrm>
            <a:off x="457200" y="1371600"/>
            <a:ext cx="8382000" cy="5334000"/>
          </a:xfrm>
        </p:spPr>
        <p:txBody>
          <a:bodyPr>
            <a:normAutofit/>
          </a:bodyPr>
          <a:lstStyle/>
          <a:p>
            <a:pPr algn="just">
              <a:lnSpc>
                <a:spcPct val="150000"/>
              </a:lnSpc>
            </a:pPr>
            <a:endParaRPr lang="en-US" sz="1600" b="1" dirty="0"/>
          </a:p>
          <a:p>
            <a:r>
              <a:rPr lang="en-US" sz="1600" b="1" dirty="0"/>
              <a:t>Q: </a:t>
            </a:r>
            <a:r>
              <a:rPr lang="en-US" sz="1600" dirty="0"/>
              <a:t>What is the status of the Cadet Jr Police Academy?</a:t>
            </a:r>
          </a:p>
          <a:p>
            <a:pPr marL="0" indent="0">
              <a:buNone/>
            </a:pPr>
            <a:endParaRPr lang="en-US" sz="1600" dirty="0"/>
          </a:p>
          <a:p>
            <a:pPr algn="just">
              <a:lnSpc>
                <a:spcPct val="150000"/>
              </a:lnSpc>
            </a:pPr>
            <a:r>
              <a:rPr lang="en-US" sz="1600" b="1" dirty="0"/>
              <a:t>A: </a:t>
            </a:r>
            <a:r>
              <a:rPr lang="en-US" sz="1600" dirty="0"/>
              <a:t>Waiting to receive confirmation from DBHD concerning exam funding, as each costs $1100 and every participant must take one to qualify for the program.</a:t>
            </a:r>
          </a:p>
          <a:p>
            <a:pPr marL="0" indent="0" algn="just">
              <a:lnSpc>
                <a:spcPct val="150000"/>
              </a:lnSpc>
              <a:buNone/>
            </a:pPr>
            <a:endParaRPr lang="en-US" sz="1600" b="1" dirty="0"/>
          </a:p>
          <a:p>
            <a:pPr algn="just">
              <a:lnSpc>
                <a:spcPct val="150000"/>
              </a:lnSpc>
            </a:pPr>
            <a:r>
              <a:rPr lang="en-US" sz="1600" b="1" dirty="0"/>
              <a:t>Q: </a:t>
            </a:r>
            <a:r>
              <a:rPr lang="en-US" sz="1600" dirty="0"/>
              <a:t>What is the reason the Dog Law enforcement officer is receiving a $12,000 increase and will be making more than the Dog law enforcement officer III?</a:t>
            </a:r>
          </a:p>
          <a:p>
            <a:pPr marL="0" indent="0">
              <a:buNone/>
            </a:pPr>
            <a:endParaRPr lang="en-US" sz="1600" dirty="0"/>
          </a:p>
          <a:p>
            <a:pPr algn="just">
              <a:lnSpc>
                <a:spcPct val="150000"/>
              </a:lnSpc>
            </a:pPr>
            <a:r>
              <a:rPr lang="en-US" sz="1600" b="1" dirty="0"/>
              <a:t>A: </a:t>
            </a:r>
            <a:r>
              <a:rPr lang="en-US" sz="1600" dirty="0"/>
              <a:t>On page 100 (Summary page of Police Department), the 2019 Proposed budget column the numbers for those Dog Law Officers are transposed – the Dog Law Enforcement Officer is not making more than the Dog Law Enforcement Officer III. Page 103 shows the actual/correct salaries.</a:t>
            </a:r>
          </a:p>
        </p:txBody>
      </p:sp>
      <p:sp>
        <p:nvSpPr>
          <p:cNvPr id="4" name="Slide Number Placeholder 3"/>
          <p:cNvSpPr>
            <a:spLocks noGrp="1"/>
          </p:cNvSpPr>
          <p:nvPr>
            <p:ph type="sldNum" sz="quarter" idx="12"/>
          </p:nvPr>
        </p:nvSpPr>
        <p:spPr/>
        <p:txBody>
          <a:bodyPr/>
          <a:lstStyle/>
          <a:p>
            <a:fld id="{6616E47E-09B3-497C-8813-9295B8339666}" type="slidenum">
              <a:rPr lang="en-US" smtClean="0"/>
              <a:t>40</a:t>
            </a:fld>
            <a:endParaRPr lang="en-US"/>
          </a:p>
        </p:txBody>
      </p:sp>
    </p:spTree>
    <p:extLst>
      <p:ext uri="{BB962C8B-B14F-4D97-AF65-F5344CB8AC3E}">
        <p14:creationId xmlns:p14="http://schemas.microsoft.com/office/powerpoint/2010/main" val="32368612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Police</a:t>
            </a:r>
          </a:p>
        </p:txBody>
      </p:sp>
      <p:sp>
        <p:nvSpPr>
          <p:cNvPr id="3" name="Content Placeholder 2"/>
          <p:cNvSpPr>
            <a:spLocks noGrp="1"/>
          </p:cNvSpPr>
          <p:nvPr>
            <p:ph idx="1"/>
          </p:nvPr>
        </p:nvSpPr>
        <p:spPr>
          <a:xfrm>
            <a:off x="457200" y="1524000"/>
            <a:ext cx="8382000" cy="5181600"/>
          </a:xfrm>
        </p:spPr>
        <p:txBody>
          <a:bodyPr>
            <a:normAutofit/>
          </a:bodyPr>
          <a:lstStyle/>
          <a:p>
            <a:r>
              <a:rPr lang="en-US" sz="1800" b="1" dirty="0"/>
              <a:t>Q: </a:t>
            </a:r>
            <a:r>
              <a:rPr lang="en-US" sz="1800" dirty="0"/>
              <a:t>Please provide a breakdown of the Other line item?</a:t>
            </a:r>
          </a:p>
          <a:p>
            <a:pPr algn="just">
              <a:lnSpc>
                <a:spcPct val="150000"/>
              </a:lnSpc>
            </a:pPr>
            <a:r>
              <a:rPr lang="en-US" sz="1800" b="1" dirty="0"/>
              <a:t>A: </a:t>
            </a:r>
            <a:r>
              <a:rPr lang="en-US" sz="1800" dirty="0"/>
              <a:t>The line item Other consists of the following Capital Expenditures:</a:t>
            </a:r>
          </a:p>
          <a:p>
            <a:pPr algn="just">
              <a:lnSpc>
                <a:spcPct val="150000"/>
              </a:lnSpc>
            </a:pPr>
            <a:endParaRPr lang="en-US" sz="2100" dirty="0"/>
          </a:p>
          <a:p>
            <a:pPr algn="just">
              <a:lnSpc>
                <a:spcPct val="150000"/>
              </a:lnSpc>
            </a:pPr>
            <a:endParaRPr lang="en-US" sz="2100" dirty="0"/>
          </a:p>
        </p:txBody>
      </p:sp>
      <p:sp>
        <p:nvSpPr>
          <p:cNvPr id="4" name="Slide Number Placeholder 3"/>
          <p:cNvSpPr>
            <a:spLocks noGrp="1"/>
          </p:cNvSpPr>
          <p:nvPr>
            <p:ph type="sldNum" sz="quarter" idx="12"/>
          </p:nvPr>
        </p:nvSpPr>
        <p:spPr/>
        <p:txBody>
          <a:bodyPr/>
          <a:lstStyle/>
          <a:p>
            <a:fld id="{6616E47E-09B3-497C-8813-9295B8339666}" type="slidenum">
              <a:rPr lang="en-US" smtClean="0"/>
              <a:t>41</a:t>
            </a:fld>
            <a:endParaRPr lang="en-US"/>
          </a:p>
        </p:txBody>
      </p:sp>
      <p:graphicFrame>
        <p:nvGraphicFramePr>
          <p:cNvPr id="7" name="Table 6">
            <a:extLst>
              <a:ext uri="{FF2B5EF4-FFF2-40B4-BE49-F238E27FC236}">
                <a16:creationId xmlns:a16="http://schemas.microsoft.com/office/drawing/2014/main" id="{2FB45028-12B9-43B6-AF36-B91E9D8AD55A}"/>
              </a:ext>
            </a:extLst>
          </p:cNvPr>
          <p:cNvGraphicFramePr>
            <a:graphicFrameLocks noGrp="1"/>
          </p:cNvGraphicFramePr>
          <p:nvPr>
            <p:extLst>
              <p:ext uri="{D42A27DB-BD31-4B8C-83A1-F6EECF244321}">
                <p14:modId xmlns:p14="http://schemas.microsoft.com/office/powerpoint/2010/main" val="162229339"/>
              </p:ext>
            </p:extLst>
          </p:nvPr>
        </p:nvGraphicFramePr>
        <p:xfrm>
          <a:off x="838200" y="2819400"/>
          <a:ext cx="7315200" cy="2653330"/>
        </p:xfrm>
        <a:graphic>
          <a:graphicData uri="http://schemas.openxmlformats.org/drawingml/2006/table">
            <a:tbl>
              <a:tblPr firstRow="1" firstCol="1" bandRow="1">
                <a:tableStyleId>{5940675A-B579-460E-94D1-54222C63F5DA}</a:tableStyleId>
              </a:tblPr>
              <a:tblGrid>
                <a:gridCol w="5562600">
                  <a:extLst>
                    <a:ext uri="{9D8B030D-6E8A-4147-A177-3AD203B41FA5}">
                      <a16:colId xmlns:a16="http://schemas.microsoft.com/office/drawing/2014/main" val="3227395129"/>
                    </a:ext>
                  </a:extLst>
                </a:gridCol>
                <a:gridCol w="1752600">
                  <a:extLst>
                    <a:ext uri="{9D8B030D-6E8A-4147-A177-3AD203B41FA5}">
                      <a16:colId xmlns:a16="http://schemas.microsoft.com/office/drawing/2014/main" val="1517274380"/>
                    </a:ext>
                  </a:extLst>
                </a:gridCol>
              </a:tblGrid>
              <a:tr h="428918">
                <a:tc>
                  <a:txBody>
                    <a:bodyPr/>
                    <a:lstStyle/>
                    <a:p>
                      <a:pPr marL="0" marR="0" algn="l">
                        <a:lnSpc>
                          <a:spcPct val="107000"/>
                        </a:lnSpc>
                        <a:spcBef>
                          <a:spcPts val="0"/>
                        </a:spcBef>
                        <a:spcAft>
                          <a:spcPts val="0"/>
                        </a:spcAft>
                      </a:pPr>
                      <a:r>
                        <a:rPr lang="en-US" sz="1800" dirty="0">
                          <a:effectLst/>
                        </a:rPr>
                        <a:t>PATROL VEHICLES (5)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800" dirty="0">
                          <a:effectLst/>
                        </a:rPr>
                        <a:t>$    260,000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55851097"/>
                  </a:ext>
                </a:extLst>
              </a:tr>
              <a:tr h="428918">
                <a:tc>
                  <a:txBody>
                    <a:bodyPr/>
                    <a:lstStyle/>
                    <a:p>
                      <a:pPr marL="0" marR="0" algn="l">
                        <a:lnSpc>
                          <a:spcPct val="107000"/>
                        </a:lnSpc>
                        <a:spcBef>
                          <a:spcPts val="0"/>
                        </a:spcBef>
                        <a:spcAft>
                          <a:spcPts val="0"/>
                        </a:spcAft>
                      </a:pPr>
                      <a:r>
                        <a:rPr lang="en-US" sz="1800" dirty="0">
                          <a:effectLst/>
                        </a:rPr>
                        <a:t>TRANSPORT VAN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800" dirty="0">
                          <a:effectLst/>
                        </a:rPr>
                        <a:t>$      65,000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15970530"/>
                  </a:ext>
                </a:extLst>
              </a:tr>
              <a:tr h="428918">
                <a:tc>
                  <a:txBody>
                    <a:bodyPr/>
                    <a:lstStyle/>
                    <a:p>
                      <a:pPr marL="0" marR="0" algn="l">
                        <a:lnSpc>
                          <a:spcPct val="107000"/>
                        </a:lnSpc>
                        <a:spcBef>
                          <a:spcPts val="0"/>
                        </a:spcBef>
                        <a:spcAft>
                          <a:spcPts val="0"/>
                        </a:spcAft>
                      </a:pPr>
                      <a:r>
                        <a:rPr lang="en-US" sz="1800" dirty="0">
                          <a:effectLst/>
                        </a:rPr>
                        <a:t>SPECIALITY UNIT USED VEHICLES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800" dirty="0">
                          <a:effectLst/>
                        </a:rPr>
                        <a:t>$      25,000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95744255"/>
                  </a:ext>
                </a:extLst>
              </a:tr>
              <a:tr h="428918">
                <a:tc>
                  <a:txBody>
                    <a:bodyPr/>
                    <a:lstStyle/>
                    <a:p>
                      <a:pPr marL="0" marR="0" algn="l">
                        <a:lnSpc>
                          <a:spcPct val="107000"/>
                        </a:lnSpc>
                        <a:spcBef>
                          <a:spcPts val="0"/>
                        </a:spcBef>
                        <a:spcAft>
                          <a:spcPts val="0"/>
                        </a:spcAft>
                      </a:pPr>
                      <a:r>
                        <a:rPr lang="en-US" sz="1800" dirty="0">
                          <a:effectLst/>
                        </a:rPr>
                        <a:t>MOTORCYCLE (1)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800" dirty="0">
                          <a:effectLst/>
                        </a:rPr>
                        <a:t>$      30,000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12527624"/>
                  </a:ext>
                </a:extLst>
              </a:tr>
              <a:tr h="508740">
                <a:tc>
                  <a:txBody>
                    <a:bodyPr/>
                    <a:lstStyle/>
                    <a:p>
                      <a:pPr marL="0" marR="0" algn="l">
                        <a:lnSpc>
                          <a:spcPct val="107000"/>
                        </a:lnSpc>
                        <a:spcBef>
                          <a:spcPts val="0"/>
                        </a:spcBef>
                        <a:spcAft>
                          <a:spcPts val="0"/>
                        </a:spcAft>
                      </a:pPr>
                      <a:r>
                        <a:rPr lang="en-US" sz="1800" dirty="0">
                          <a:effectLst/>
                        </a:rPr>
                        <a:t>38 PORTABLE/33 MOBILE IN-CAR  RADIOS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800" dirty="0">
                          <a:effectLst/>
                        </a:rPr>
                        <a:t>$    400,000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19327756"/>
                  </a:ext>
                </a:extLst>
              </a:tr>
              <a:tr h="428918">
                <a:tc>
                  <a:txBody>
                    <a:bodyPr/>
                    <a:lstStyle/>
                    <a:p>
                      <a:pPr marL="0" marR="0" algn="l">
                        <a:lnSpc>
                          <a:spcPct val="107000"/>
                        </a:lnSpc>
                        <a:spcBef>
                          <a:spcPts val="0"/>
                        </a:spcBef>
                        <a:spcAft>
                          <a:spcPts val="0"/>
                        </a:spcAft>
                      </a:pPr>
                      <a:r>
                        <a:rPr lang="en-US" sz="1800" dirty="0">
                          <a:effectLst/>
                        </a:rPr>
                        <a:t>CODY RMS to Replace in-synch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07000"/>
                        </a:lnSpc>
                        <a:spcBef>
                          <a:spcPts val="0"/>
                        </a:spcBef>
                        <a:spcAft>
                          <a:spcPts val="0"/>
                        </a:spcAft>
                      </a:pPr>
                      <a:r>
                        <a:rPr lang="en-US" sz="1800" dirty="0">
                          <a:effectLst/>
                        </a:rPr>
                        <a:t>$    230,000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82352035"/>
                  </a:ext>
                </a:extLst>
              </a:tr>
            </a:tbl>
          </a:graphicData>
        </a:graphic>
      </p:graphicFrame>
    </p:spTree>
    <p:extLst>
      <p:ext uri="{BB962C8B-B14F-4D97-AF65-F5344CB8AC3E}">
        <p14:creationId xmlns:p14="http://schemas.microsoft.com/office/powerpoint/2010/main" val="10703950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a:bodyPr>
          <a:lstStyle/>
          <a:p>
            <a:r>
              <a:rPr lang="en-US" dirty="0"/>
              <a:t>General Questions – Police</a:t>
            </a:r>
          </a:p>
        </p:txBody>
      </p:sp>
      <p:sp>
        <p:nvSpPr>
          <p:cNvPr id="3" name="Content Placeholder 2"/>
          <p:cNvSpPr>
            <a:spLocks noGrp="1"/>
          </p:cNvSpPr>
          <p:nvPr>
            <p:ph idx="1"/>
          </p:nvPr>
        </p:nvSpPr>
        <p:spPr>
          <a:xfrm>
            <a:off x="457200" y="1524000"/>
            <a:ext cx="8382000" cy="5181600"/>
          </a:xfrm>
        </p:spPr>
        <p:txBody>
          <a:bodyPr>
            <a:normAutofit/>
          </a:bodyPr>
          <a:lstStyle/>
          <a:p>
            <a:r>
              <a:rPr lang="en-US" sz="1800" b="1" dirty="0"/>
              <a:t>Q: </a:t>
            </a:r>
            <a:r>
              <a:rPr lang="en-US" sz="1800" dirty="0"/>
              <a:t>Please provide a breakdown of the line item 430052</a:t>
            </a:r>
          </a:p>
          <a:p>
            <a:pPr marL="0" indent="0">
              <a:buNone/>
            </a:pPr>
            <a:endParaRPr lang="en-US" sz="2000" dirty="0"/>
          </a:p>
          <a:p>
            <a:r>
              <a:rPr lang="en-US" sz="1800" b="1" dirty="0"/>
              <a:t>A:</a:t>
            </a:r>
          </a:p>
          <a:p>
            <a:endParaRPr lang="en-US" dirty="0"/>
          </a:p>
          <a:p>
            <a:endParaRPr lang="en-US" sz="2000" b="1" dirty="0"/>
          </a:p>
        </p:txBody>
      </p:sp>
      <p:sp>
        <p:nvSpPr>
          <p:cNvPr id="4" name="Slide Number Placeholder 3"/>
          <p:cNvSpPr>
            <a:spLocks noGrp="1"/>
          </p:cNvSpPr>
          <p:nvPr>
            <p:ph type="sldNum" sz="quarter" idx="12"/>
          </p:nvPr>
        </p:nvSpPr>
        <p:spPr/>
        <p:txBody>
          <a:bodyPr/>
          <a:lstStyle/>
          <a:p>
            <a:fld id="{6616E47E-09B3-497C-8813-9295B8339666}" type="slidenum">
              <a:rPr lang="en-US" smtClean="0"/>
              <a:t>42</a:t>
            </a:fld>
            <a:endParaRPr lang="en-US"/>
          </a:p>
        </p:txBody>
      </p:sp>
      <p:pic>
        <p:nvPicPr>
          <p:cNvPr id="6" name="Picture 5">
            <a:extLst>
              <a:ext uri="{FF2B5EF4-FFF2-40B4-BE49-F238E27FC236}">
                <a16:creationId xmlns:a16="http://schemas.microsoft.com/office/drawing/2014/main" id="{DEE0320D-C9CF-4066-9FA9-CEA215E1D7BE}"/>
              </a:ext>
            </a:extLst>
          </p:cNvPr>
          <p:cNvPicPr>
            <a:picLocks noChangeAspect="1"/>
          </p:cNvPicPr>
          <p:nvPr/>
        </p:nvPicPr>
        <p:blipFill>
          <a:blip r:embed="rId2"/>
          <a:stretch>
            <a:fillRect/>
          </a:stretch>
        </p:blipFill>
        <p:spPr>
          <a:xfrm>
            <a:off x="1028700" y="2438400"/>
            <a:ext cx="7620000" cy="4038600"/>
          </a:xfrm>
          <a:prstGeom prst="rect">
            <a:avLst/>
          </a:prstGeom>
        </p:spPr>
      </p:pic>
    </p:spTree>
    <p:extLst>
      <p:ext uri="{BB962C8B-B14F-4D97-AF65-F5344CB8AC3E}">
        <p14:creationId xmlns:p14="http://schemas.microsoft.com/office/powerpoint/2010/main" val="16138765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a:bodyPr>
          <a:lstStyle/>
          <a:p>
            <a:r>
              <a:rPr lang="en-US" dirty="0"/>
              <a:t>General Questions – Police</a:t>
            </a:r>
          </a:p>
        </p:txBody>
      </p:sp>
      <p:sp>
        <p:nvSpPr>
          <p:cNvPr id="3" name="Content Placeholder 2"/>
          <p:cNvSpPr>
            <a:spLocks noGrp="1"/>
          </p:cNvSpPr>
          <p:nvPr>
            <p:ph idx="1"/>
          </p:nvPr>
        </p:nvSpPr>
        <p:spPr>
          <a:xfrm>
            <a:off x="457200" y="1524000"/>
            <a:ext cx="8534400" cy="5181600"/>
          </a:xfrm>
        </p:spPr>
        <p:txBody>
          <a:bodyPr>
            <a:normAutofit/>
          </a:bodyPr>
          <a:lstStyle/>
          <a:p>
            <a:pPr>
              <a:lnSpc>
                <a:spcPct val="150000"/>
              </a:lnSpc>
            </a:pPr>
            <a:r>
              <a:rPr lang="en-US" sz="1700" b="1" dirty="0"/>
              <a:t>Q: </a:t>
            </a:r>
            <a:r>
              <a:rPr lang="en-US" sz="1700" dirty="0"/>
              <a:t>Line Item 430009 increased $7K in 2016 to $79K in 2019 - Please explain.</a:t>
            </a:r>
          </a:p>
          <a:p>
            <a:pPr algn="just">
              <a:lnSpc>
                <a:spcPct val="150000"/>
              </a:lnSpc>
            </a:pPr>
            <a:r>
              <a:rPr lang="en-US" sz="1700" b="1" dirty="0"/>
              <a:t>A</a:t>
            </a:r>
            <a:r>
              <a:rPr lang="en-US" sz="1700" dirty="0"/>
              <a:t>: The largest increases for the 2019 budget is $30,000 for community policing event needs (traveling grill, national night out costs, rentals, promotional materials and community police training) and $30,000 for substation office fit out expenditures (mostly furniture).</a:t>
            </a:r>
          </a:p>
          <a:p>
            <a:pPr algn="just">
              <a:lnSpc>
                <a:spcPct val="150000"/>
              </a:lnSpc>
            </a:pPr>
            <a:endParaRPr lang="en-US" sz="1700" dirty="0"/>
          </a:p>
          <a:p>
            <a:pPr>
              <a:lnSpc>
                <a:spcPct val="150000"/>
              </a:lnSpc>
            </a:pPr>
            <a:r>
              <a:rPr lang="en-US" sz="1700" b="1" dirty="0"/>
              <a:t>Q: </a:t>
            </a:r>
            <a:r>
              <a:rPr lang="en-US" sz="1700" dirty="0"/>
              <a:t>Please explain why line item 425090 increased from $29K in 2016 to $221K in 2019?</a:t>
            </a:r>
          </a:p>
          <a:p>
            <a:pPr>
              <a:lnSpc>
                <a:spcPct val="150000"/>
              </a:lnSpc>
            </a:pPr>
            <a:r>
              <a:rPr lang="en-US" sz="1700" b="1" dirty="0"/>
              <a:t>A: </a:t>
            </a:r>
            <a:r>
              <a:rPr lang="en-US" sz="1700" dirty="0"/>
              <a:t>Additional expenditures consisting of:</a:t>
            </a:r>
            <a:br>
              <a:rPr lang="en-US" sz="1700" b="1" dirty="0"/>
            </a:br>
            <a:r>
              <a:rPr lang="en-US" sz="1700" dirty="0"/>
              <a:t>-</a:t>
            </a:r>
            <a:r>
              <a:rPr lang="en-US" sz="1700" b="1" dirty="0"/>
              <a:t> </a:t>
            </a:r>
            <a:r>
              <a:rPr lang="en-US" sz="1700" dirty="0"/>
              <a:t>$150k Body Camera service package</a:t>
            </a:r>
            <a:br>
              <a:rPr lang="en-US" sz="1700" dirty="0"/>
            </a:br>
            <a:r>
              <a:rPr lang="en-US" sz="1700" dirty="0"/>
              <a:t>- $ 34k In-Synch annual agreement </a:t>
            </a:r>
            <a:br>
              <a:rPr lang="en-US" sz="1700" dirty="0"/>
            </a:br>
            <a:r>
              <a:rPr lang="en-US" sz="1700" dirty="0"/>
              <a:t>- $   3k Substation annual security monitoring services</a:t>
            </a:r>
          </a:p>
          <a:p>
            <a:pPr algn="just">
              <a:lnSpc>
                <a:spcPct val="150000"/>
              </a:lnSpc>
            </a:pPr>
            <a:endParaRPr lang="en-US" sz="2000" dirty="0"/>
          </a:p>
          <a:p>
            <a:endParaRPr lang="en-US" sz="2000" b="1" dirty="0"/>
          </a:p>
        </p:txBody>
      </p:sp>
      <p:sp>
        <p:nvSpPr>
          <p:cNvPr id="4" name="Slide Number Placeholder 3"/>
          <p:cNvSpPr>
            <a:spLocks noGrp="1"/>
          </p:cNvSpPr>
          <p:nvPr>
            <p:ph type="sldNum" sz="quarter" idx="12"/>
          </p:nvPr>
        </p:nvSpPr>
        <p:spPr/>
        <p:txBody>
          <a:bodyPr/>
          <a:lstStyle/>
          <a:p>
            <a:fld id="{6616E47E-09B3-497C-8813-9295B8339666}" type="slidenum">
              <a:rPr lang="en-US" smtClean="0"/>
              <a:t>43</a:t>
            </a:fld>
            <a:endParaRPr lang="en-US"/>
          </a:p>
        </p:txBody>
      </p:sp>
    </p:spTree>
    <p:extLst>
      <p:ext uri="{BB962C8B-B14F-4D97-AF65-F5344CB8AC3E}">
        <p14:creationId xmlns:p14="http://schemas.microsoft.com/office/powerpoint/2010/main" val="300382768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a:bodyPr>
          <a:lstStyle/>
          <a:p>
            <a:r>
              <a:rPr lang="en-US" dirty="0"/>
              <a:t>General Questions – Police</a:t>
            </a:r>
          </a:p>
        </p:txBody>
      </p:sp>
      <p:sp>
        <p:nvSpPr>
          <p:cNvPr id="3" name="Content Placeholder 2"/>
          <p:cNvSpPr>
            <a:spLocks noGrp="1"/>
          </p:cNvSpPr>
          <p:nvPr>
            <p:ph idx="1"/>
          </p:nvPr>
        </p:nvSpPr>
        <p:spPr>
          <a:xfrm>
            <a:off x="457200" y="1524000"/>
            <a:ext cx="8382000" cy="5181600"/>
          </a:xfrm>
        </p:spPr>
        <p:txBody>
          <a:bodyPr>
            <a:normAutofit fontScale="92500"/>
          </a:bodyPr>
          <a:lstStyle/>
          <a:p>
            <a:pPr>
              <a:lnSpc>
                <a:spcPct val="150000"/>
              </a:lnSpc>
            </a:pPr>
            <a:r>
              <a:rPr lang="en-US" sz="2000" b="1" dirty="0"/>
              <a:t>Q: </a:t>
            </a:r>
            <a:r>
              <a:rPr lang="en-US" sz="2000" dirty="0"/>
              <a:t>Please provide an explanation for the delay of the purchase of body cameras?</a:t>
            </a:r>
          </a:p>
          <a:p>
            <a:pPr algn="just">
              <a:lnSpc>
                <a:spcPct val="150000"/>
              </a:lnSpc>
            </a:pPr>
            <a:r>
              <a:rPr lang="en-US" sz="2000" dirty="0"/>
              <a:t>A: The vetting process took longer and was much more complicated than expected and an RFP, led by IT, had to be written and approved by legal. This has finally occurred and it should hit the street in the next few weeks.</a:t>
            </a:r>
          </a:p>
          <a:p>
            <a:pPr algn="just">
              <a:lnSpc>
                <a:spcPct val="150000"/>
              </a:lnSpc>
            </a:pPr>
            <a:endParaRPr lang="en-US" sz="2000" dirty="0"/>
          </a:p>
          <a:p>
            <a:pPr>
              <a:lnSpc>
                <a:spcPct val="150000"/>
              </a:lnSpc>
            </a:pPr>
            <a:r>
              <a:rPr lang="en-US" sz="2000" b="1" dirty="0"/>
              <a:t>Q: </a:t>
            </a:r>
            <a:r>
              <a:rPr lang="en-US" sz="2000" dirty="0"/>
              <a:t>Who attends the Leadership Retreat for Police?</a:t>
            </a:r>
          </a:p>
          <a:p>
            <a:pPr algn="just">
              <a:lnSpc>
                <a:spcPct val="150000"/>
              </a:lnSpc>
            </a:pPr>
            <a:r>
              <a:rPr lang="en-US" sz="2000" b="1" dirty="0"/>
              <a:t>A: </a:t>
            </a:r>
            <a:r>
              <a:rPr lang="en-US" sz="2000" dirty="0"/>
              <a:t>Traditionally, supervisory core/management. In 2019, there is budget for 2 retreats. One will be for supervisors and the second will be reserved for platoons with hopes of cycling through the whole bureau over the next few years.</a:t>
            </a:r>
          </a:p>
          <a:p>
            <a:pPr algn="just">
              <a:lnSpc>
                <a:spcPct val="150000"/>
              </a:lnSpc>
            </a:pPr>
            <a:endParaRPr lang="en-US" sz="2000" dirty="0"/>
          </a:p>
          <a:p>
            <a:pPr algn="just">
              <a:lnSpc>
                <a:spcPct val="150000"/>
              </a:lnSpc>
            </a:pPr>
            <a:endParaRPr lang="en-US" sz="2000" dirty="0"/>
          </a:p>
          <a:p>
            <a:endParaRPr lang="en-US" sz="2000" b="1" dirty="0"/>
          </a:p>
        </p:txBody>
      </p:sp>
      <p:sp>
        <p:nvSpPr>
          <p:cNvPr id="4" name="Slide Number Placeholder 3"/>
          <p:cNvSpPr>
            <a:spLocks noGrp="1"/>
          </p:cNvSpPr>
          <p:nvPr>
            <p:ph type="sldNum" sz="quarter" idx="12"/>
          </p:nvPr>
        </p:nvSpPr>
        <p:spPr/>
        <p:txBody>
          <a:bodyPr/>
          <a:lstStyle/>
          <a:p>
            <a:fld id="{6616E47E-09B3-497C-8813-9295B8339666}" type="slidenum">
              <a:rPr lang="en-US" smtClean="0"/>
              <a:t>44</a:t>
            </a:fld>
            <a:endParaRPr lang="en-US"/>
          </a:p>
        </p:txBody>
      </p:sp>
    </p:spTree>
    <p:extLst>
      <p:ext uri="{BB962C8B-B14F-4D97-AF65-F5344CB8AC3E}">
        <p14:creationId xmlns:p14="http://schemas.microsoft.com/office/powerpoint/2010/main" val="37918911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a:bodyPr>
          <a:lstStyle/>
          <a:p>
            <a:r>
              <a:rPr lang="en-US" dirty="0"/>
              <a:t>General Questions – Police</a:t>
            </a:r>
          </a:p>
        </p:txBody>
      </p:sp>
      <p:sp>
        <p:nvSpPr>
          <p:cNvPr id="3" name="Content Placeholder 2"/>
          <p:cNvSpPr>
            <a:spLocks noGrp="1"/>
          </p:cNvSpPr>
          <p:nvPr>
            <p:ph idx="1"/>
          </p:nvPr>
        </p:nvSpPr>
        <p:spPr>
          <a:xfrm>
            <a:off x="457200" y="1524000"/>
            <a:ext cx="8382000" cy="5181600"/>
          </a:xfrm>
        </p:spPr>
        <p:txBody>
          <a:bodyPr>
            <a:normAutofit/>
          </a:bodyPr>
          <a:lstStyle/>
          <a:p>
            <a:pPr>
              <a:lnSpc>
                <a:spcPct val="150000"/>
              </a:lnSpc>
            </a:pPr>
            <a:r>
              <a:rPr lang="en-US" sz="1800" b="1" dirty="0"/>
              <a:t>Q: </a:t>
            </a:r>
            <a:r>
              <a:rPr lang="en-US" sz="1800" dirty="0"/>
              <a:t>Please provide an update on staffing for the new police substation.</a:t>
            </a:r>
          </a:p>
          <a:p>
            <a:pPr>
              <a:lnSpc>
                <a:spcPct val="150000"/>
              </a:lnSpc>
            </a:pPr>
            <a:endParaRPr lang="en-US" sz="1800" dirty="0"/>
          </a:p>
          <a:p>
            <a:pPr algn="just">
              <a:lnSpc>
                <a:spcPct val="150000"/>
              </a:lnSpc>
            </a:pPr>
            <a:r>
              <a:rPr lang="en-US" sz="1800" b="1" dirty="0"/>
              <a:t>A: </a:t>
            </a:r>
            <a:r>
              <a:rPr lang="en-US" sz="1800" dirty="0"/>
              <a:t>The HPD Community Policing Officer will be working out of the substation along with officers who are assigned to the Hill, who will be working there in the evening through the early morning. </a:t>
            </a:r>
          </a:p>
          <a:p>
            <a:pPr algn="just">
              <a:lnSpc>
                <a:spcPct val="150000"/>
              </a:lnSpc>
            </a:pPr>
            <a:r>
              <a:rPr lang="en-US" sz="1800" dirty="0"/>
              <a:t>The bureau would like to replenish its volunteer pool with qualified neighborhood residents who have shown an interest in working with the HPD and giving back to their community, as was done previously when the older substation was in use and functional. </a:t>
            </a:r>
            <a:r>
              <a:rPr lang="en-US" sz="2200" dirty="0"/>
              <a:t>   </a:t>
            </a:r>
          </a:p>
          <a:p>
            <a:pPr>
              <a:lnSpc>
                <a:spcPct val="150000"/>
              </a:lnSpc>
            </a:pPr>
            <a:r>
              <a:rPr lang="en-US" sz="1800" dirty="0"/>
              <a:t>The substation is scheduled for delivery this Thursday to the site at 15</a:t>
            </a:r>
            <a:r>
              <a:rPr lang="en-US" sz="1800" baseline="30000" dirty="0"/>
              <a:t>th</a:t>
            </a:r>
            <a:r>
              <a:rPr lang="en-US" sz="1800" dirty="0"/>
              <a:t> and Drummond.</a:t>
            </a:r>
          </a:p>
          <a:p>
            <a:endParaRPr lang="en-US" dirty="0"/>
          </a:p>
          <a:p>
            <a:endParaRPr lang="en-US" sz="2000" b="1" dirty="0"/>
          </a:p>
        </p:txBody>
      </p:sp>
      <p:sp>
        <p:nvSpPr>
          <p:cNvPr id="4" name="Slide Number Placeholder 3"/>
          <p:cNvSpPr>
            <a:spLocks noGrp="1"/>
          </p:cNvSpPr>
          <p:nvPr>
            <p:ph type="sldNum" sz="quarter" idx="12"/>
          </p:nvPr>
        </p:nvSpPr>
        <p:spPr/>
        <p:txBody>
          <a:bodyPr/>
          <a:lstStyle/>
          <a:p>
            <a:fld id="{6616E47E-09B3-497C-8813-9295B8339666}" type="slidenum">
              <a:rPr lang="en-US" smtClean="0"/>
              <a:t>45</a:t>
            </a:fld>
            <a:endParaRPr lang="en-US"/>
          </a:p>
        </p:txBody>
      </p:sp>
    </p:spTree>
    <p:extLst>
      <p:ext uri="{BB962C8B-B14F-4D97-AF65-F5344CB8AC3E}">
        <p14:creationId xmlns:p14="http://schemas.microsoft.com/office/powerpoint/2010/main" val="15427070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fontScale="90000"/>
          </a:bodyPr>
          <a:lstStyle/>
          <a:p>
            <a:r>
              <a:rPr lang="en-US" dirty="0"/>
              <a:t>General Questions – Police Protection Fund</a:t>
            </a:r>
          </a:p>
        </p:txBody>
      </p:sp>
      <p:sp>
        <p:nvSpPr>
          <p:cNvPr id="3" name="Content Placeholder 2"/>
          <p:cNvSpPr>
            <a:spLocks noGrp="1"/>
          </p:cNvSpPr>
          <p:nvPr>
            <p:ph idx="1"/>
          </p:nvPr>
        </p:nvSpPr>
        <p:spPr>
          <a:xfrm>
            <a:off x="457200" y="1828800"/>
            <a:ext cx="8382000" cy="4876800"/>
          </a:xfrm>
        </p:spPr>
        <p:txBody>
          <a:bodyPr>
            <a:normAutofit/>
          </a:bodyPr>
          <a:lstStyle/>
          <a:p>
            <a:pPr>
              <a:lnSpc>
                <a:spcPct val="150000"/>
              </a:lnSpc>
            </a:pPr>
            <a:r>
              <a:rPr lang="en-US" sz="1800" b="1" dirty="0"/>
              <a:t>Q: </a:t>
            </a:r>
            <a:r>
              <a:rPr lang="en-US" sz="1800" dirty="0"/>
              <a:t>Please explain the proposed community policing van. What do they currently use for a vehicle?</a:t>
            </a:r>
          </a:p>
          <a:p>
            <a:pPr>
              <a:lnSpc>
                <a:spcPct val="150000"/>
              </a:lnSpc>
            </a:pPr>
            <a:endParaRPr lang="en-US" sz="1800" dirty="0"/>
          </a:p>
          <a:p>
            <a:pPr>
              <a:lnSpc>
                <a:spcPct val="150000"/>
              </a:lnSpc>
            </a:pPr>
            <a:r>
              <a:rPr lang="en-US" sz="1800" b="1" dirty="0"/>
              <a:t>A: </a:t>
            </a:r>
            <a:r>
              <a:rPr lang="en-US" sz="1800" dirty="0"/>
              <a:t>The current van is over 30 years old and the department has been in need of a replacement vehicle for a number of years now.</a:t>
            </a:r>
          </a:p>
          <a:p>
            <a:endParaRPr lang="en-US" sz="2000" dirty="0"/>
          </a:p>
        </p:txBody>
      </p:sp>
      <p:sp>
        <p:nvSpPr>
          <p:cNvPr id="4" name="Slide Number Placeholder 3"/>
          <p:cNvSpPr>
            <a:spLocks noGrp="1"/>
          </p:cNvSpPr>
          <p:nvPr>
            <p:ph type="sldNum" sz="quarter" idx="12"/>
          </p:nvPr>
        </p:nvSpPr>
        <p:spPr/>
        <p:txBody>
          <a:bodyPr/>
          <a:lstStyle/>
          <a:p>
            <a:fld id="{6616E47E-09B3-497C-8813-9295B8339666}" type="slidenum">
              <a:rPr lang="en-US" smtClean="0"/>
              <a:t>46</a:t>
            </a:fld>
            <a:endParaRPr lang="en-US"/>
          </a:p>
        </p:txBody>
      </p:sp>
    </p:spTree>
    <p:extLst>
      <p:ext uri="{BB962C8B-B14F-4D97-AF65-F5344CB8AC3E}">
        <p14:creationId xmlns:p14="http://schemas.microsoft.com/office/powerpoint/2010/main" val="11510541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a:bodyPr>
          <a:lstStyle/>
          <a:p>
            <a:r>
              <a:rPr lang="en-US" dirty="0"/>
              <a:t>General Questions – Fire</a:t>
            </a:r>
          </a:p>
        </p:txBody>
      </p:sp>
      <p:sp>
        <p:nvSpPr>
          <p:cNvPr id="3" name="Content Placeholder 2"/>
          <p:cNvSpPr>
            <a:spLocks noGrp="1"/>
          </p:cNvSpPr>
          <p:nvPr>
            <p:ph idx="1"/>
          </p:nvPr>
        </p:nvSpPr>
        <p:spPr>
          <a:xfrm>
            <a:off x="457200" y="1524000"/>
            <a:ext cx="8382000" cy="5181600"/>
          </a:xfrm>
        </p:spPr>
        <p:txBody>
          <a:bodyPr>
            <a:normAutofit/>
          </a:bodyPr>
          <a:lstStyle/>
          <a:p>
            <a:pPr>
              <a:lnSpc>
                <a:spcPct val="150000"/>
              </a:lnSpc>
            </a:pPr>
            <a:r>
              <a:rPr lang="en-US" sz="1800" b="1" dirty="0"/>
              <a:t>Q: </a:t>
            </a:r>
            <a:r>
              <a:rPr lang="en-US" sz="1800" dirty="0"/>
              <a:t>Line Item 439060 - Please give an explanation specifically on what outdated equipment is being replaced.</a:t>
            </a:r>
          </a:p>
          <a:p>
            <a:pPr>
              <a:lnSpc>
                <a:spcPct val="150000"/>
              </a:lnSpc>
            </a:pPr>
            <a:endParaRPr lang="en-US" sz="1800" dirty="0"/>
          </a:p>
          <a:p>
            <a:pPr lvl="0" algn="just">
              <a:lnSpc>
                <a:spcPct val="150000"/>
              </a:lnSpc>
            </a:pPr>
            <a:r>
              <a:rPr lang="en-US" sz="1800" b="1" dirty="0"/>
              <a:t>A: </a:t>
            </a:r>
            <a:r>
              <a:rPr lang="en-US" sz="1800" dirty="0"/>
              <a:t>The bureau will be finishing up hose replacement which includes the entire inventory of 2 ½” hose which is all past its life expectancy, along with purchasing replacement rescue tools for both heavy rescue unit and front line apparatus.  There is also a need to ensure that the reserve fleet of apparatus has enough tools and equipment so that members can function safely and effectively during large fires or when all apparatus needs to be used, such as during snow storms or flooding.  Currently, those reserve apparatus have a very limited amount of tools and equipment which can hamper operations.</a:t>
            </a:r>
          </a:p>
          <a:p>
            <a:endParaRPr lang="en-US" dirty="0"/>
          </a:p>
          <a:p>
            <a:endParaRPr lang="en-US" sz="2000" b="1" dirty="0"/>
          </a:p>
        </p:txBody>
      </p:sp>
      <p:sp>
        <p:nvSpPr>
          <p:cNvPr id="4" name="Slide Number Placeholder 3"/>
          <p:cNvSpPr>
            <a:spLocks noGrp="1"/>
          </p:cNvSpPr>
          <p:nvPr>
            <p:ph type="sldNum" sz="quarter" idx="12"/>
          </p:nvPr>
        </p:nvSpPr>
        <p:spPr/>
        <p:txBody>
          <a:bodyPr/>
          <a:lstStyle/>
          <a:p>
            <a:fld id="{6616E47E-09B3-497C-8813-9295B8339666}" type="slidenum">
              <a:rPr lang="en-US" smtClean="0"/>
              <a:t>47</a:t>
            </a:fld>
            <a:endParaRPr lang="en-US"/>
          </a:p>
        </p:txBody>
      </p:sp>
    </p:spTree>
    <p:extLst>
      <p:ext uri="{BB962C8B-B14F-4D97-AF65-F5344CB8AC3E}">
        <p14:creationId xmlns:p14="http://schemas.microsoft.com/office/powerpoint/2010/main" val="10359488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a:bodyPr>
          <a:lstStyle/>
          <a:p>
            <a:r>
              <a:rPr lang="en-US" dirty="0"/>
              <a:t>General Questions – Fire</a:t>
            </a:r>
          </a:p>
        </p:txBody>
      </p:sp>
      <p:sp>
        <p:nvSpPr>
          <p:cNvPr id="3" name="Content Placeholder 2"/>
          <p:cNvSpPr>
            <a:spLocks noGrp="1"/>
          </p:cNvSpPr>
          <p:nvPr>
            <p:ph idx="1"/>
          </p:nvPr>
        </p:nvSpPr>
        <p:spPr>
          <a:xfrm>
            <a:off x="457200" y="1524000"/>
            <a:ext cx="8382000" cy="5181600"/>
          </a:xfrm>
        </p:spPr>
        <p:txBody>
          <a:bodyPr>
            <a:normAutofit/>
          </a:bodyPr>
          <a:lstStyle/>
          <a:p>
            <a:pPr>
              <a:lnSpc>
                <a:spcPct val="150000"/>
              </a:lnSpc>
            </a:pPr>
            <a:r>
              <a:rPr lang="en-US" sz="1800" b="1" dirty="0"/>
              <a:t>Q: </a:t>
            </a:r>
            <a:r>
              <a:rPr lang="en-US" sz="1800" dirty="0"/>
              <a:t>Can any of the proposed repairs to the fire stations be done inhouse?</a:t>
            </a:r>
          </a:p>
          <a:p>
            <a:pPr marL="0" indent="0">
              <a:lnSpc>
                <a:spcPct val="150000"/>
              </a:lnSpc>
              <a:buNone/>
            </a:pPr>
            <a:endParaRPr lang="en-US" sz="1800" dirty="0"/>
          </a:p>
          <a:p>
            <a:pPr algn="just">
              <a:lnSpc>
                <a:spcPct val="150000"/>
              </a:lnSpc>
            </a:pPr>
            <a:r>
              <a:rPr lang="en-US" sz="1800" b="1" dirty="0"/>
              <a:t>A: </a:t>
            </a:r>
            <a:r>
              <a:rPr lang="en-US" sz="1800" dirty="0"/>
              <a:t>The City does not believe that current staffing expertise allows for inhouse repairs.  A few of the larger projects that still need to be accomplished include engine bay lighting replacement and complete ceiling replacement of Station 2.  </a:t>
            </a:r>
          </a:p>
          <a:p>
            <a:pPr algn="just">
              <a:lnSpc>
                <a:spcPct val="150000"/>
              </a:lnSpc>
            </a:pPr>
            <a:r>
              <a:rPr lang="en-US" sz="1800" dirty="0"/>
              <a:t>Additional items that may need to be accomplished include sewer drain flushing, replacement of hot water heaters, and typical maintenance on HVAC, plumbing, and electrical systems.</a:t>
            </a:r>
          </a:p>
          <a:p>
            <a:endParaRPr lang="en-US" dirty="0"/>
          </a:p>
          <a:p>
            <a:endParaRPr lang="en-US" dirty="0"/>
          </a:p>
          <a:p>
            <a:endParaRPr lang="en-US" sz="2000" b="1" dirty="0"/>
          </a:p>
        </p:txBody>
      </p:sp>
      <p:sp>
        <p:nvSpPr>
          <p:cNvPr id="4" name="Slide Number Placeholder 3"/>
          <p:cNvSpPr>
            <a:spLocks noGrp="1"/>
          </p:cNvSpPr>
          <p:nvPr>
            <p:ph type="sldNum" sz="quarter" idx="12"/>
          </p:nvPr>
        </p:nvSpPr>
        <p:spPr/>
        <p:txBody>
          <a:bodyPr/>
          <a:lstStyle/>
          <a:p>
            <a:fld id="{6616E47E-09B3-497C-8813-9295B8339666}" type="slidenum">
              <a:rPr lang="en-US" smtClean="0"/>
              <a:t>48</a:t>
            </a:fld>
            <a:endParaRPr lang="en-US"/>
          </a:p>
        </p:txBody>
      </p:sp>
    </p:spTree>
    <p:extLst>
      <p:ext uri="{BB962C8B-B14F-4D97-AF65-F5344CB8AC3E}">
        <p14:creationId xmlns:p14="http://schemas.microsoft.com/office/powerpoint/2010/main" val="89504120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fontScale="90000"/>
          </a:bodyPr>
          <a:lstStyle/>
          <a:p>
            <a:r>
              <a:rPr lang="en-US" dirty="0"/>
              <a:t>General Questions – </a:t>
            </a:r>
            <a:r>
              <a:rPr lang="en-US" sz="3600" dirty="0"/>
              <a:t>Engineering &amp; Planning</a:t>
            </a:r>
          </a:p>
        </p:txBody>
      </p:sp>
      <p:sp>
        <p:nvSpPr>
          <p:cNvPr id="3" name="Content Placeholder 2"/>
          <p:cNvSpPr>
            <a:spLocks noGrp="1"/>
          </p:cNvSpPr>
          <p:nvPr>
            <p:ph idx="1"/>
          </p:nvPr>
        </p:nvSpPr>
        <p:spPr>
          <a:xfrm>
            <a:off x="457200" y="1709928"/>
            <a:ext cx="8382000" cy="4995672"/>
          </a:xfrm>
        </p:spPr>
        <p:txBody>
          <a:bodyPr>
            <a:normAutofit/>
          </a:bodyPr>
          <a:lstStyle/>
          <a:p>
            <a:pPr>
              <a:lnSpc>
                <a:spcPct val="150000"/>
              </a:lnSpc>
            </a:pPr>
            <a:r>
              <a:rPr lang="en-US" sz="1800" b="1" dirty="0"/>
              <a:t>Q:   </a:t>
            </a:r>
            <a:r>
              <a:rPr lang="en-US" sz="1800" dirty="0"/>
              <a:t>Please provide a list of the consulting work that is proposed for 2019 in line item 421030.</a:t>
            </a:r>
          </a:p>
          <a:p>
            <a:pPr>
              <a:lnSpc>
                <a:spcPct val="150000"/>
              </a:lnSpc>
            </a:pPr>
            <a:endParaRPr lang="en-US" sz="1800" dirty="0"/>
          </a:p>
          <a:p>
            <a:pPr>
              <a:lnSpc>
                <a:spcPct val="150000"/>
              </a:lnSpc>
            </a:pPr>
            <a:r>
              <a:rPr lang="en-US" sz="1800" b="1" dirty="0"/>
              <a:t>A:   </a:t>
            </a:r>
            <a:r>
              <a:rPr lang="en-US" sz="1800" dirty="0"/>
              <a:t>-</a:t>
            </a:r>
            <a:r>
              <a:rPr lang="en-US" sz="1800" b="1" dirty="0"/>
              <a:t> </a:t>
            </a:r>
            <a:r>
              <a:rPr lang="en-US" sz="1800" dirty="0"/>
              <a:t>$50k ADA Ramp design </a:t>
            </a:r>
            <a:br>
              <a:rPr lang="en-US" sz="1800" dirty="0"/>
            </a:br>
            <a:r>
              <a:rPr lang="en-US" sz="1800" dirty="0"/>
              <a:t>       - $25k Traffic Studies &amp; Signal Permit updates</a:t>
            </a:r>
            <a:br>
              <a:rPr lang="en-US" sz="1800" dirty="0"/>
            </a:br>
            <a:r>
              <a:rPr lang="en-US" sz="1800" dirty="0"/>
              <a:t>       - $ 8k Regional Connections grant</a:t>
            </a:r>
          </a:p>
          <a:p>
            <a:endParaRPr lang="en-US" sz="2000" dirty="0"/>
          </a:p>
        </p:txBody>
      </p:sp>
      <p:sp>
        <p:nvSpPr>
          <p:cNvPr id="4" name="Slide Number Placeholder 3"/>
          <p:cNvSpPr>
            <a:spLocks noGrp="1"/>
          </p:cNvSpPr>
          <p:nvPr>
            <p:ph type="sldNum" sz="quarter" idx="12"/>
          </p:nvPr>
        </p:nvSpPr>
        <p:spPr/>
        <p:txBody>
          <a:bodyPr/>
          <a:lstStyle/>
          <a:p>
            <a:fld id="{6616E47E-09B3-497C-8813-9295B8339666}" type="slidenum">
              <a:rPr lang="en-US" smtClean="0"/>
              <a:t>49</a:t>
            </a:fld>
            <a:endParaRPr lang="en-US"/>
          </a:p>
        </p:txBody>
      </p:sp>
    </p:spTree>
    <p:extLst>
      <p:ext uri="{BB962C8B-B14F-4D97-AF65-F5344CB8AC3E}">
        <p14:creationId xmlns:p14="http://schemas.microsoft.com/office/powerpoint/2010/main" val="594292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Administration</a:t>
            </a:r>
          </a:p>
        </p:txBody>
      </p:sp>
      <p:sp>
        <p:nvSpPr>
          <p:cNvPr id="3" name="Content Placeholder 2"/>
          <p:cNvSpPr>
            <a:spLocks noGrp="1"/>
          </p:cNvSpPr>
          <p:nvPr>
            <p:ph idx="1"/>
          </p:nvPr>
        </p:nvSpPr>
        <p:spPr>
          <a:xfrm>
            <a:off x="457200" y="1524000"/>
            <a:ext cx="8610600" cy="5334000"/>
          </a:xfrm>
        </p:spPr>
        <p:txBody>
          <a:bodyPr>
            <a:noAutofit/>
          </a:bodyPr>
          <a:lstStyle/>
          <a:p>
            <a:pPr algn="just">
              <a:lnSpc>
                <a:spcPct val="150000"/>
              </a:lnSpc>
            </a:pPr>
            <a:r>
              <a:rPr lang="en-US" sz="1800" b="1" dirty="0"/>
              <a:t>Q: </a:t>
            </a:r>
            <a:r>
              <a:rPr lang="en-US" sz="1800" dirty="0"/>
              <a:t>What were the job responsibilities of the former Director of Economic Development? Please provide an explanation and overall strategy of merging the Department of Community &amp; Economic Development with other Departments.</a:t>
            </a:r>
          </a:p>
          <a:p>
            <a:pPr algn="just">
              <a:lnSpc>
                <a:spcPct val="150000"/>
              </a:lnSpc>
            </a:pPr>
            <a:endParaRPr lang="en-US" sz="1800" dirty="0"/>
          </a:p>
          <a:p>
            <a:pPr algn="just">
              <a:lnSpc>
                <a:spcPct val="150000"/>
              </a:lnSpc>
            </a:pPr>
            <a:r>
              <a:rPr lang="en-US" sz="1800" b="1" dirty="0"/>
              <a:t>A: </a:t>
            </a:r>
            <a:r>
              <a:rPr lang="en-US" sz="1800" dirty="0"/>
              <a:t>The Director of DCED used to oversee the Bureaus of Parks &amp; Rec, Planning, Business Development and Building and Housing. It makes sense for Parks and Rec to merge with Parks Maintenance and not be in separate departments with separate heads. It is also logical to have planning and engineering under one organizational umbrella meeting with prospective developers. The BA has been specially tasked with leading Building and Housing given his background and experience. And it also works well to give him oversight of Business Development as he is leading our MBE/WBE compliance efforts. </a:t>
            </a:r>
          </a:p>
          <a:p>
            <a:pPr algn="just"/>
            <a:endParaRPr lang="en-US" sz="1800" dirty="0"/>
          </a:p>
          <a:p>
            <a:pPr algn="just"/>
            <a:endParaRPr lang="en-US" sz="1800" dirty="0"/>
          </a:p>
          <a:p>
            <a:pPr algn="just"/>
            <a:endParaRPr lang="en-US" sz="1800" dirty="0"/>
          </a:p>
        </p:txBody>
      </p:sp>
      <p:sp>
        <p:nvSpPr>
          <p:cNvPr id="4" name="Slide Number Placeholder 3"/>
          <p:cNvSpPr>
            <a:spLocks noGrp="1"/>
          </p:cNvSpPr>
          <p:nvPr>
            <p:ph type="sldNum" sz="quarter" idx="12"/>
          </p:nvPr>
        </p:nvSpPr>
        <p:spPr/>
        <p:txBody>
          <a:bodyPr/>
          <a:lstStyle/>
          <a:p>
            <a:fld id="{6616E47E-09B3-497C-8813-9295B8339666}" type="slidenum">
              <a:rPr lang="en-US" smtClean="0"/>
              <a:t>5</a:t>
            </a:fld>
            <a:endParaRPr lang="en-US"/>
          </a:p>
        </p:txBody>
      </p:sp>
    </p:spTree>
    <p:extLst>
      <p:ext uri="{BB962C8B-B14F-4D97-AF65-F5344CB8AC3E}">
        <p14:creationId xmlns:p14="http://schemas.microsoft.com/office/powerpoint/2010/main" val="261594525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General Questions – </a:t>
            </a:r>
            <a:r>
              <a:rPr lang="en-US" sz="3600" dirty="0"/>
              <a:t>Engineering &amp; Planning</a:t>
            </a:r>
          </a:p>
        </p:txBody>
      </p:sp>
      <p:sp>
        <p:nvSpPr>
          <p:cNvPr id="3" name="Content Placeholder 2"/>
          <p:cNvSpPr>
            <a:spLocks noGrp="1"/>
          </p:cNvSpPr>
          <p:nvPr>
            <p:ph idx="1"/>
          </p:nvPr>
        </p:nvSpPr>
        <p:spPr>
          <a:xfrm>
            <a:off x="457200" y="1524000"/>
            <a:ext cx="8382000" cy="5486400"/>
          </a:xfrm>
        </p:spPr>
        <p:txBody>
          <a:bodyPr>
            <a:normAutofit/>
          </a:bodyPr>
          <a:lstStyle/>
          <a:p>
            <a:pPr>
              <a:lnSpc>
                <a:spcPct val="150000"/>
              </a:lnSpc>
            </a:pPr>
            <a:r>
              <a:rPr lang="en-US" sz="1400" b="1" dirty="0"/>
              <a:t>Q: </a:t>
            </a:r>
            <a:r>
              <a:rPr lang="en-US" sz="1400" dirty="0"/>
              <a:t>Please provide a job description for the proposed Project Manager position</a:t>
            </a:r>
            <a:endParaRPr lang="en-US" sz="1800" b="1" dirty="0"/>
          </a:p>
          <a:p>
            <a:pPr algn="just">
              <a:lnSpc>
                <a:spcPct val="150000"/>
              </a:lnSpc>
            </a:pPr>
            <a:r>
              <a:rPr lang="en-US" sz="1500" b="1" dirty="0"/>
              <a:t>A: </a:t>
            </a:r>
            <a:r>
              <a:rPr lang="en-US" sz="1500" dirty="0"/>
              <a:t>In the next five years there are plans to spend over $600 million in construction within the City of Harrisburg.  Projects include the Federal Courthouse Project, the State Archives, the Harrisburg University Health Sciences Education and Mixed Use Facility, Capital Region Water’s planned projects, City of Harrisburg’s planned project, </a:t>
            </a:r>
            <a:r>
              <a:rPr lang="en-US" sz="1500" dirty="0" err="1"/>
              <a:t>Harristown’s</a:t>
            </a:r>
            <a:r>
              <a:rPr lang="en-US" sz="1500" dirty="0"/>
              <a:t> Planned projects and other private developments.  Following the five year timeline are additional major capital projects in the planning phase including the interstate 83 expansion project,  the Harrisburg Transportation Center Transit-Oriented Development and the Paxton Creek Restoration.   Each project requires careful coordination with the City Engineering and other City departments on finance, transportation impacts (both during construction and post build), permitting, stormwater management, erosion and sedimentation control, utility coordination, etc.  At the direction of the City Engineer, the Project Manager will organize, plan and direct project related activities and interfaces with other City departments in the execution of responsibilities and serve as a representative of the City on construction projects. </a:t>
            </a:r>
          </a:p>
          <a:p>
            <a:pPr algn="just">
              <a:lnSpc>
                <a:spcPct val="150000"/>
              </a:lnSpc>
            </a:pPr>
            <a:endParaRPr lang="en-US" sz="2000" dirty="0"/>
          </a:p>
          <a:p>
            <a:pPr algn="just">
              <a:lnSpc>
                <a:spcPct val="150000"/>
              </a:lnSpc>
            </a:pPr>
            <a:endParaRPr lang="en-US" sz="2000" dirty="0"/>
          </a:p>
          <a:p>
            <a:pPr algn="just"/>
            <a:endParaRPr lang="en-US" sz="2200" dirty="0"/>
          </a:p>
          <a:p>
            <a:pPr algn="just"/>
            <a:endParaRPr lang="en-US" sz="2200" dirty="0"/>
          </a:p>
          <a:p>
            <a:endParaRPr lang="en-US" dirty="0"/>
          </a:p>
        </p:txBody>
      </p:sp>
      <p:sp>
        <p:nvSpPr>
          <p:cNvPr id="4" name="Slide Number Placeholder 3"/>
          <p:cNvSpPr>
            <a:spLocks noGrp="1"/>
          </p:cNvSpPr>
          <p:nvPr>
            <p:ph type="sldNum" sz="quarter" idx="12"/>
          </p:nvPr>
        </p:nvSpPr>
        <p:spPr/>
        <p:txBody>
          <a:bodyPr/>
          <a:lstStyle/>
          <a:p>
            <a:fld id="{6616E47E-09B3-497C-8813-9295B8339666}" type="slidenum">
              <a:rPr lang="en-US" smtClean="0"/>
              <a:t>50</a:t>
            </a:fld>
            <a:endParaRPr lang="en-US"/>
          </a:p>
        </p:txBody>
      </p:sp>
    </p:spTree>
    <p:extLst>
      <p:ext uri="{BB962C8B-B14F-4D97-AF65-F5344CB8AC3E}">
        <p14:creationId xmlns:p14="http://schemas.microsoft.com/office/powerpoint/2010/main" val="259219583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fontScale="90000"/>
          </a:bodyPr>
          <a:lstStyle/>
          <a:p>
            <a:r>
              <a:rPr lang="en-US" dirty="0"/>
              <a:t>General Questions – </a:t>
            </a:r>
            <a:r>
              <a:rPr lang="en-US" sz="3600" dirty="0"/>
              <a:t>Engineering &amp; Planning</a:t>
            </a:r>
          </a:p>
        </p:txBody>
      </p:sp>
      <p:sp>
        <p:nvSpPr>
          <p:cNvPr id="3" name="Content Placeholder 2"/>
          <p:cNvSpPr>
            <a:spLocks noGrp="1"/>
          </p:cNvSpPr>
          <p:nvPr>
            <p:ph idx="1"/>
          </p:nvPr>
        </p:nvSpPr>
        <p:spPr>
          <a:xfrm>
            <a:off x="304800" y="1524000"/>
            <a:ext cx="8763000" cy="5638800"/>
          </a:xfrm>
        </p:spPr>
        <p:txBody>
          <a:bodyPr>
            <a:normAutofit fontScale="25000" lnSpcReduction="20000"/>
          </a:bodyPr>
          <a:lstStyle/>
          <a:p>
            <a:pPr algn="just">
              <a:lnSpc>
                <a:spcPct val="170000"/>
              </a:lnSpc>
            </a:pPr>
            <a:r>
              <a:rPr lang="en-US" sz="6000" b="1" dirty="0"/>
              <a:t>Q: </a:t>
            </a:r>
            <a:r>
              <a:rPr lang="en-US" sz="6000" dirty="0"/>
              <a:t>How will a full compliment of staff within the Bureau assist in providing clear and organized services to residents and investors interested in development opportunities within the City?</a:t>
            </a:r>
          </a:p>
          <a:p>
            <a:pPr algn="just">
              <a:lnSpc>
                <a:spcPct val="170000"/>
              </a:lnSpc>
            </a:pPr>
            <a:r>
              <a:rPr lang="en-US" sz="6000" b="1" dirty="0"/>
              <a:t>A: </a:t>
            </a:r>
            <a:r>
              <a:rPr lang="en-US" sz="6000" dirty="0"/>
              <a:t>The Planning Bureau will:</a:t>
            </a:r>
          </a:p>
          <a:p>
            <a:pPr lvl="1" algn="just">
              <a:lnSpc>
                <a:spcPct val="170000"/>
              </a:lnSpc>
            </a:pPr>
            <a:r>
              <a:rPr lang="en-US" sz="6000" dirty="0"/>
              <a:t>Be able to better manage the level of inquiries, permits, and applications received on a daily/weekly/monthly basis, improving turnaround times for residents, businesses, property owners, and potential investors.</a:t>
            </a:r>
          </a:p>
          <a:p>
            <a:pPr lvl="1" algn="just">
              <a:lnSpc>
                <a:spcPct val="170000"/>
              </a:lnSpc>
            </a:pPr>
            <a:r>
              <a:rPr lang="en-US" sz="6000" dirty="0"/>
              <a:t>Be able to take a longer-term focus to issues, instead of only be able to address the most immediate and urgent issues on a recurring basis.</a:t>
            </a:r>
          </a:p>
          <a:p>
            <a:pPr lvl="1" algn="just">
              <a:lnSpc>
                <a:spcPct val="170000"/>
              </a:lnSpc>
            </a:pPr>
            <a:r>
              <a:rPr lang="en-US" sz="6000" dirty="0"/>
              <a:t>Will be able to attend more meetings with community groups and or project meetings out in the community and be able to spend more time on enforcement of zoning, historic district, and floodplain violations, which are fairly commonplace throughout the city.</a:t>
            </a:r>
          </a:p>
          <a:p>
            <a:pPr lvl="1" algn="just">
              <a:lnSpc>
                <a:spcPct val="170000"/>
              </a:lnSpc>
            </a:pPr>
            <a:r>
              <a:rPr lang="en-US" sz="6000" dirty="0"/>
              <a:t>Will be more effective in a broader range of topics and issues, from improved floodplain management to seeking grants to coordinating with other municipalities to attending conferences and promoting Harrisburg.</a:t>
            </a:r>
          </a:p>
          <a:p>
            <a:endParaRPr lang="en-US" sz="2000" dirty="0"/>
          </a:p>
        </p:txBody>
      </p:sp>
      <p:sp>
        <p:nvSpPr>
          <p:cNvPr id="4" name="Slide Number Placeholder 3"/>
          <p:cNvSpPr>
            <a:spLocks noGrp="1"/>
          </p:cNvSpPr>
          <p:nvPr>
            <p:ph type="sldNum" sz="quarter" idx="12"/>
          </p:nvPr>
        </p:nvSpPr>
        <p:spPr/>
        <p:txBody>
          <a:bodyPr/>
          <a:lstStyle/>
          <a:p>
            <a:fld id="{6616E47E-09B3-497C-8813-9295B8339666}" type="slidenum">
              <a:rPr lang="en-US" smtClean="0"/>
              <a:t>51</a:t>
            </a:fld>
            <a:endParaRPr lang="en-US"/>
          </a:p>
        </p:txBody>
      </p:sp>
    </p:spTree>
    <p:extLst>
      <p:ext uri="{BB962C8B-B14F-4D97-AF65-F5344CB8AC3E}">
        <p14:creationId xmlns:p14="http://schemas.microsoft.com/office/powerpoint/2010/main" val="19054065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fontScale="90000"/>
          </a:bodyPr>
          <a:lstStyle/>
          <a:p>
            <a:r>
              <a:rPr lang="en-US" dirty="0"/>
              <a:t>General Questions – </a:t>
            </a:r>
            <a:r>
              <a:rPr lang="en-US" sz="3600" dirty="0"/>
              <a:t>Engineering &amp; Planning</a:t>
            </a:r>
          </a:p>
        </p:txBody>
      </p:sp>
      <p:sp>
        <p:nvSpPr>
          <p:cNvPr id="3" name="Content Placeholder 2"/>
          <p:cNvSpPr>
            <a:spLocks noGrp="1"/>
          </p:cNvSpPr>
          <p:nvPr>
            <p:ph idx="1"/>
          </p:nvPr>
        </p:nvSpPr>
        <p:spPr>
          <a:xfrm>
            <a:off x="457200" y="1524000"/>
            <a:ext cx="8229600" cy="5315712"/>
          </a:xfrm>
        </p:spPr>
        <p:txBody>
          <a:bodyPr>
            <a:normAutofit lnSpcReduction="10000"/>
          </a:bodyPr>
          <a:lstStyle/>
          <a:p>
            <a:pPr>
              <a:lnSpc>
                <a:spcPct val="150000"/>
              </a:lnSpc>
            </a:pPr>
            <a:r>
              <a:rPr lang="en-US" sz="1600" b="1" dirty="0"/>
              <a:t>Q: </a:t>
            </a:r>
            <a:r>
              <a:rPr lang="en-US" sz="1600" dirty="0"/>
              <a:t>When do you intend to fill the vacant positions within the Bureau of Planning? Which quarter of 2019? Internal or external applicants?</a:t>
            </a:r>
          </a:p>
          <a:p>
            <a:pPr marL="0" indent="0">
              <a:lnSpc>
                <a:spcPct val="150000"/>
              </a:lnSpc>
              <a:buNone/>
            </a:pPr>
            <a:endParaRPr lang="en-US" sz="1600" dirty="0"/>
          </a:p>
          <a:p>
            <a:pPr lvl="0" algn="just">
              <a:lnSpc>
                <a:spcPct val="150000"/>
              </a:lnSpc>
            </a:pPr>
            <a:r>
              <a:rPr lang="en-US" sz="1600" b="1" dirty="0"/>
              <a:t>A: </a:t>
            </a:r>
            <a:r>
              <a:rPr lang="en-US" sz="1600" dirty="0"/>
              <a:t>The Planning Bureau has already reviewed candidates for the Deputy Director position. We have selected a candidate to move on to a second interview. The Applicant currently lives in Florida, so the background check takes a bit longer to process. Assuming acceptance, we are hopeful that a start date will be by the end of the year, although it may be more reasonable to expect that she’ll start in early- to mid-January (due to coordinating moving logistics).</a:t>
            </a:r>
          </a:p>
          <a:p>
            <a:pPr lvl="0" algn="just">
              <a:lnSpc>
                <a:spcPct val="150000"/>
              </a:lnSpc>
            </a:pPr>
            <a:endParaRPr lang="en-US" sz="1600" dirty="0"/>
          </a:p>
          <a:p>
            <a:pPr algn="just">
              <a:lnSpc>
                <a:spcPct val="150000"/>
              </a:lnSpc>
            </a:pPr>
            <a:r>
              <a:rPr lang="en-US" sz="1600" dirty="0"/>
              <a:t>As for the Historic Preservation Manager, we anticipate that interviews would be scheduled for the beginning of January and that a selected candidate would be able to start by the beginning of February, although that would likely depend on the current location of the candidate and the logistics of the move</a:t>
            </a:r>
            <a:r>
              <a:rPr lang="en-US" sz="1800" dirty="0"/>
              <a:t>.</a:t>
            </a:r>
          </a:p>
          <a:p>
            <a:pPr algn="just"/>
            <a:endParaRPr lang="en-US" sz="1600" dirty="0"/>
          </a:p>
        </p:txBody>
      </p:sp>
      <p:sp>
        <p:nvSpPr>
          <p:cNvPr id="4" name="Slide Number Placeholder 3"/>
          <p:cNvSpPr>
            <a:spLocks noGrp="1"/>
          </p:cNvSpPr>
          <p:nvPr>
            <p:ph type="sldNum" sz="quarter" idx="12"/>
          </p:nvPr>
        </p:nvSpPr>
        <p:spPr/>
        <p:txBody>
          <a:bodyPr/>
          <a:lstStyle/>
          <a:p>
            <a:fld id="{6616E47E-09B3-497C-8813-9295B8339666}" type="slidenum">
              <a:rPr lang="en-US" smtClean="0"/>
              <a:t>52</a:t>
            </a:fld>
            <a:endParaRPr lang="en-US"/>
          </a:p>
        </p:txBody>
      </p:sp>
    </p:spTree>
    <p:extLst>
      <p:ext uri="{BB962C8B-B14F-4D97-AF65-F5344CB8AC3E}">
        <p14:creationId xmlns:p14="http://schemas.microsoft.com/office/powerpoint/2010/main" val="36757652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a:bodyPr>
          <a:lstStyle/>
          <a:p>
            <a:r>
              <a:rPr lang="en-US" dirty="0"/>
              <a:t>General Questions – VMC/Sanitation</a:t>
            </a:r>
          </a:p>
        </p:txBody>
      </p:sp>
      <p:sp>
        <p:nvSpPr>
          <p:cNvPr id="3" name="Content Placeholder 2"/>
          <p:cNvSpPr>
            <a:spLocks noGrp="1"/>
          </p:cNvSpPr>
          <p:nvPr>
            <p:ph idx="1"/>
          </p:nvPr>
        </p:nvSpPr>
        <p:spPr>
          <a:xfrm>
            <a:off x="457200" y="1709928"/>
            <a:ext cx="8382000" cy="4995672"/>
          </a:xfrm>
        </p:spPr>
        <p:txBody>
          <a:bodyPr>
            <a:normAutofit/>
          </a:bodyPr>
          <a:lstStyle/>
          <a:p>
            <a:pPr>
              <a:lnSpc>
                <a:spcPct val="150000"/>
              </a:lnSpc>
            </a:pPr>
            <a:r>
              <a:rPr lang="en-US" sz="1800" b="1" dirty="0"/>
              <a:t>Q: </a:t>
            </a:r>
            <a:r>
              <a:rPr lang="en-US" sz="1800" dirty="0"/>
              <a:t>When do you intend to fill two vacant Automotive Mechanic IV positions in the VMC? Internal or external candidates?</a:t>
            </a:r>
          </a:p>
          <a:p>
            <a:pPr>
              <a:lnSpc>
                <a:spcPct val="150000"/>
              </a:lnSpc>
            </a:pPr>
            <a:r>
              <a:rPr lang="en-US" sz="1800" b="1" dirty="0"/>
              <a:t>A: </a:t>
            </a:r>
            <a:r>
              <a:rPr lang="en-US" sz="1800" dirty="0"/>
              <a:t>1</a:t>
            </a:r>
            <a:r>
              <a:rPr lang="en-US" sz="1800" baseline="30000" dirty="0"/>
              <a:t>st</a:t>
            </a:r>
            <a:r>
              <a:rPr lang="en-US" sz="1800" dirty="0"/>
              <a:t> quarter of 2019. The positions have been open to internal candidates but no one internally have bid.</a:t>
            </a:r>
            <a:endParaRPr lang="en-US" sz="1800" b="1" dirty="0"/>
          </a:p>
          <a:p>
            <a:pPr marL="0" indent="0">
              <a:lnSpc>
                <a:spcPct val="150000"/>
              </a:lnSpc>
              <a:buNone/>
            </a:pPr>
            <a:endParaRPr lang="en-US" sz="1800" b="1" dirty="0"/>
          </a:p>
          <a:p>
            <a:pPr>
              <a:lnSpc>
                <a:spcPct val="150000"/>
              </a:lnSpc>
            </a:pPr>
            <a:r>
              <a:rPr lang="en-US" sz="1800" b="1" dirty="0"/>
              <a:t>Q:</a:t>
            </a:r>
            <a:r>
              <a:rPr lang="en-US" sz="1800" dirty="0"/>
              <a:t> When do you intend to fill the new and vacant MEO sanitation positions? Internal or external applicants?</a:t>
            </a:r>
          </a:p>
          <a:p>
            <a:pPr>
              <a:lnSpc>
                <a:spcPct val="150000"/>
              </a:lnSpc>
            </a:pPr>
            <a:r>
              <a:rPr lang="en-US" sz="1800" b="1" dirty="0"/>
              <a:t>A: </a:t>
            </a:r>
            <a:r>
              <a:rPr lang="en-US" sz="1800" dirty="0"/>
              <a:t>1</a:t>
            </a:r>
            <a:r>
              <a:rPr lang="en-US" sz="1800" baseline="30000" dirty="0"/>
              <a:t>st</a:t>
            </a:r>
            <a:r>
              <a:rPr lang="en-US" sz="1800" dirty="0"/>
              <a:t> quarter of 2019. The positions will be open to internal candidates first, then will opened up to external candidates.</a:t>
            </a:r>
          </a:p>
          <a:p>
            <a:endParaRPr lang="en-US" sz="2000" b="1" dirty="0"/>
          </a:p>
        </p:txBody>
      </p:sp>
      <p:sp>
        <p:nvSpPr>
          <p:cNvPr id="4" name="Slide Number Placeholder 3"/>
          <p:cNvSpPr>
            <a:spLocks noGrp="1"/>
          </p:cNvSpPr>
          <p:nvPr>
            <p:ph type="sldNum" sz="quarter" idx="12"/>
          </p:nvPr>
        </p:nvSpPr>
        <p:spPr/>
        <p:txBody>
          <a:bodyPr/>
          <a:lstStyle/>
          <a:p>
            <a:fld id="{6616E47E-09B3-497C-8813-9295B8339666}" type="slidenum">
              <a:rPr lang="en-US" smtClean="0"/>
              <a:t>53</a:t>
            </a:fld>
            <a:endParaRPr lang="en-US"/>
          </a:p>
        </p:txBody>
      </p:sp>
    </p:spTree>
    <p:extLst>
      <p:ext uri="{BB962C8B-B14F-4D97-AF65-F5344CB8AC3E}">
        <p14:creationId xmlns:p14="http://schemas.microsoft.com/office/powerpoint/2010/main" val="299967371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a:bodyPr>
          <a:lstStyle/>
          <a:p>
            <a:r>
              <a:rPr lang="en-US" dirty="0"/>
              <a:t>General Questions – VMC</a:t>
            </a:r>
          </a:p>
        </p:txBody>
      </p:sp>
      <p:sp>
        <p:nvSpPr>
          <p:cNvPr id="3" name="Content Placeholder 2"/>
          <p:cNvSpPr>
            <a:spLocks noGrp="1"/>
          </p:cNvSpPr>
          <p:nvPr>
            <p:ph idx="1"/>
          </p:nvPr>
        </p:nvSpPr>
        <p:spPr>
          <a:xfrm>
            <a:off x="457200" y="1828800"/>
            <a:ext cx="8382000" cy="4876800"/>
          </a:xfrm>
        </p:spPr>
        <p:txBody>
          <a:bodyPr>
            <a:normAutofit/>
          </a:bodyPr>
          <a:lstStyle/>
          <a:p>
            <a:pPr>
              <a:lnSpc>
                <a:spcPct val="150000"/>
              </a:lnSpc>
            </a:pPr>
            <a:r>
              <a:rPr lang="en-US" sz="1800" b="1" dirty="0"/>
              <a:t>Q: </a:t>
            </a:r>
            <a:r>
              <a:rPr lang="en-US" sz="1800" dirty="0"/>
              <a:t>Please provide an explanation on why VMC is down in manpower.</a:t>
            </a:r>
          </a:p>
          <a:p>
            <a:pPr>
              <a:lnSpc>
                <a:spcPct val="150000"/>
              </a:lnSpc>
            </a:pPr>
            <a:endParaRPr lang="en-US" sz="1800" dirty="0"/>
          </a:p>
          <a:p>
            <a:pPr algn="just">
              <a:lnSpc>
                <a:spcPct val="150000"/>
              </a:lnSpc>
            </a:pPr>
            <a:r>
              <a:rPr lang="en-US" sz="1800" b="1" dirty="0"/>
              <a:t>A: </a:t>
            </a:r>
            <a:r>
              <a:rPr lang="en-US" sz="1800" dirty="0"/>
              <a:t>Since July, VMC has had 1 mechanic retire, 2 mechanics resign, and 1 mechanic under probation not offered a fulltime position.  With the hiring freeze under Act 47 uncertainty, the City was unable to fill these positions until recently. Additionally, quality diesel mechanics make upwards of $35/</a:t>
            </a:r>
            <a:r>
              <a:rPr lang="en-US" sz="1800" dirty="0" err="1"/>
              <a:t>hr</a:t>
            </a:r>
            <a:r>
              <a:rPr lang="en-US" sz="1800" dirty="0"/>
              <a:t> for rate work.  The City hopes to entice better applicants by increasing the pay grade for these positions in 2019.</a:t>
            </a:r>
          </a:p>
          <a:p>
            <a:endParaRPr lang="en-US" dirty="0"/>
          </a:p>
          <a:p>
            <a:endParaRPr lang="en-US" sz="2000" dirty="0"/>
          </a:p>
        </p:txBody>
      </p:sp>
      <p:sp>
        <p:nvSpPr>
          <p:cNvPr id="4" name="Slide Number Placeholder 3"/>
          <p:cNvSpPr>
            <a:spLocks noGrp="1"/>
          </p:cNvSpPr>
          <p:nvPr>
            <p:ph type="sldNum" sz="quarter" idx="12"/>
          </p:nvPr>
        </p:nvSpPr>
        <p:spPr/>
        <p:txBody>
          <a:bodyPr/>
          <a:lstStyle/>
          <a:p>
            <a:fld id="{6616E47E-09B3-497C-8813-9295B8339666}" type="slidenum">
              <a:rPr lang="en-US" smtClean="0"/>
              <a:t>54</a:t>
            </a:fld>
            <a:endParaRPr lang="en-US"/>
          </a:p>
        </p:txBody>
      </p:sp>
    </p:spTree>
    <p:extLst>
      <p:ext uri="{BB962C8B-B14F-4D97-AF65-F5344CB8AC3E}">
        <p14:creationId xmlns:p14="http://schemas.microsoft.com/office/powerpoint/2010/main" val="91592279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fontScale="90000"/>
          </a:bodyPr>
          <a:lstStyle/>
          <a:p>
            <a:r>
              <a:rPr lang="en-US" dirty="0"/>
              <a:t>General Questions – Parks, Rec &amp; Facilities</a:t>
            </a:r>
          </a:p>
        </p:txBody>
      </p:sp>
      <p:sp>
        <p:nvSpPr>
          <p:cNvPr id="3" name="Content Placeholder 2"/>
          <p:cNvSpPr>
            <a:spLocks noGrp="1"/>
          </p:cNvSpPr>
          <p:nvPr>
            <p:ph idx="1"/>
          </p:nvPr>
        </p:nvSpPr>
        <p:spPr>
          <a:xfrm>
            <a:off x="457200" y="1905000"/>
            <a:ext cx="8382000" cy="4800600"/>
          </a:xfrm>
        </p:spPr>
        <p:txBody>
          <a:bodyPr>
            <a:normAutofit/>
          </a:bodyPr>
          <a:lstStyle/>
          <a:p>
            <a:pPr algn="just">
              <a:lnSpc>
                <a:spcPct val="150000"/>
              </a:lnSpc>
            </a:pPr>
            <a:r>
              <a:rPr lang="en-US" sz="1800" b="1" dirty="0"/>
              <a:t>Q: </a:t>
            </a:r>
            <a:r>
              <a:rPr lang="en-US" sz="1800" dirty="0"/>
              <a:t>When do you intend to fill vacancies and new positions: mechanical equipment professional, janitorial supervisor, maintenance manager, laborer II (2), and secretary I? Internal or external applicants?</a:t>
            </a:r>
          </a:p>
          <a:p>
            <a:pPr algn="just">
              <a:lnSpc>
                <a:spcPct val="150000"/>
              </a:lnSpc>
            </a:pPr>
            <a:endParaRPr lang="en-US" sz="1800" dirty="0"/>
          </a:p>
          <a:p>
            <a:pPr algn="just">
              <a:lnSpc>
                <a:spcPct val="150000"/>
              </a:lnSpc>
            </a:pPr>
            <a:r>
              <a:rPr lang="en-US" sz="1800" b="1" dirty="0"/>
              <a:t>A: </a:t>
            </a:r>
            <a:r>
              <a:rPr lang="en-US" sz="1800" dirty="0"/>
              <a:t>As soon as possible and the positions are open to both internal and external candidates.</a:t>
            </a:r>
          </a:p>
        </p:txBody>
      </p:sp>
      <p:sp>
        <p:nvSpPr>
          <p:cNvPr id="4" name="Slide Number Placeholder 3"/>
          <p:cNvSpPr>
            <a:spLocks noGrp="1"/>
          </p:cNvSpPr>
          <p:nvPr>
            <p:ph type="sldNum" sz="quarter" idx="12"/>
          </p:nvPr>
        </p:nvSpPr>
        <p:spPr/>
        <p:txBody>
          <a:bodyPr/>
          <a:lstStyle/>
          <a:p>
            <a:fld id="{6616E47E-09B3-497C-8813-9295B8339666}" type="slidenum">
              <a:rPr lang="en-US" smtClean="0"/>
              <a:t>55</a:t>
            </a:fld>
            <a:endParaRPr lang="en-US"/>
          </a:p>
        </p:txBody>
      </p:sp>
    </p:spTree>
    <p:extLst>
      <p:ext uri="{BB962C8B-B14F-4D97-AF65-F5344CB8AC3E}">
        <p14:creationId xmlns:p14="http://schemas.microsoft.com/office/powerpoint/2010/main" val="417944952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fontScale="90000"/>
          </a:bodyPr>
          <a:lstStyle/>
          <a:p>
            <a:r>
              <a:rPr lang="en-US" dirty="0"/>
              <a:t>General Questions – Parks, Rec &amp; Facilities</a:t>
            </a:r>
          </a:p>
        </p:txBody>
      </p:sp>
      <p:sp>
        <p:nvSpPr>
          <p:cNvPr id="3" name="Content Placeholder 2"/>
          <p:cNvSpPr>
            <a:spLocks noGrp="1"/>
          </p:cNvSpPr>
          <p:nvPr>
            <p:ph idx="1"/>
          </p:nvPr>
        </p:nvSpPr>
        <p:spPr>
          <a:xfrm>
            <a:off x="457200" y="1524000"/>
            <a:ext cx="8382000" cy="5181600"/>
          </a:xfrm>
        </p:spPr>
        <p:txBody>
          <a:bodyPr>
            <a:normAutofit fontScale="92500"/>
          </a:bodyPr>
          <a:lstStyle/>
          <a:p>
            <a:pPr>
              <a:lnSpc>
                <a:spcPct val="150000"/>
              </a:lnSpc>
            </a:pPr>
            <a:r>
              <a:rPr lang="en-US" sz="1900" b="1" dirty="0"/>
              <a:t>Q: </a:t>
            </a:r>
            <a:r>
              <a:rPr lang="en-US" sz="1900" dirty="0"/>
              <a:t>What are the job responsibilities of the Facilities Director?</a:t>
            </a:r>
          </a:p>
          <a:p>
            <a:pPr marL="0" indent="0">
              <a:lnSpc>
                <a:spcPct val="150000"/>
              </a:lnSpc>
              <a:buNone/>
            </a:pPr>
            <a:endParaRPr lang="en-US" sz="1900" dirty="0"/>
          </a:p>
          <a:p>
            <a:pPr algn="just">
              <a:lnSpc>
                <a:spcPct val="150000"/>
              </a:lnSpc>
            </a:pPr>
            <a:r>
              <a:rPr lang="en-US" sz="1900" b="1" dirty="0"/>
              <a:t>A: </a:t>
            </a:r>
            <a:r>
              <a:rPr lang="en-US" sz="1900" dirty="0"/>
              <a:t>Provide fiduciary oversight of the City of Harrisburg’s buildings, parks and other facilities regarding maintenance, cleaning, safety, improvements and budget management.  Supervise contractors and City employees related to managing these City assets.  Handle personnel management.  Communicate the needs, strategies, efforts and status of these City resources to the Mayor, Chief of Staff/Business Administrator and other governmental agencies.  Coordinate cohesive efforts of resources, including emergency response for City buildings, parks and other facilities, resulting in positive experience for the constituents of the City of Harrisburg.  Maintain harmonious and effective working relationships with employees, elected officials and the general public.  </a:t>
            </a:r>
          </a:p>
          <a:p>
            <a:endParaRPr lang="en-US" sz="1800" b="1" dirty="0"/>
          </a:p>
          <a:p>
            <a:endParaRPr lang="en-US" sz="2000" b="1" dirty="0"/>
          </a:p>
        </p:txBody>
      </p:sp>
      <p:sp>
        <p:nvSpPr>
          <p:cNvPr id="4" name="Slide Number Placeholder 3"/>
          <p:cNvSpPr>
            <a:spLocks noGrp="1"/>
          </p:cNvSpPr>
          <p:nvPr>
            <p:ph type="sldNum" sz="quarter" idx="12"/>
          </p:nvPr>
        </p:nvSpPr>
        <p:spPr/>
        <p:txBody>
          <a:bodyPr/>
          <a:lstStyle/>
          <a:p>
            <a:fld id="{6616E47E-09B3-497C-8813-9295B8339666}" type="slidenum">
              <a:rPr lang="en-US" smtClean="0"/>
              <a:t>56</a:t>
            </a:fld>
            <a:endParaRPr lang="en-US"/>
          </a:p>
        </p:txBody>
      </p:sp>
    </p:spTree>
    <p:extLst>
      <p:ext uri="{BB962C8B-B14F-4D97-AF65-F5344CB8AC3E}">
        <p14:creationId xmlns:p14="http://schemas.microsoft.com/office/powerpoint/2010/main" val="212779003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686800" cy="990600"/>
          </a:xfrm>
        </p:spPr>
        <p:txBody>
          <a:bodyPr>
            <a:normAutofit fontScale="90000"/>
          </a:bodyPr>
          <a:lstStyle/>
          <a:p>
            <a:r>
              <a:rPr lang="en-US" dirty="0"/>
              <a:t>General Questions – Parks, Rec &amp; Facilities</a:t>
            </a:r>
          </a:p>
        </p:txBody>
      </p:sp>
      <p:sp>
        <p:nvSpPr>
          <p:cNvPr id="3" name="Content Placeholder 2"/>
          <p:cNvSpPr>
            <a:spLocks noGrp="1"/>
          </p:cNvSpPr>
          <p:nvPr>
            <p:ph idx="1"/>
          </p:nvPr>
        </p:nvSpPr>
        <p:spPr>
          <a:xfrm>
            <a:off x="457200" y="1524000"/>
            <a:ext cx="8382000" cy="5181600"/>
          </a:xfrm>
        </p:spPr>
        <p:txBody>
          <a:bodyPr>
            <a:normAutofit/>
          </a:bodyPr>
          <a:lstStyle/>
          <a:p>
            <a:pPr>
              <a:lnSpc>
                <a:spcPct val="150000"/>
              </a:lnSpc>
            </a:pPr>
            <a:r>
              <a:rPr lang="en-US" sz="1800" b="1" dirty="0"/>
              <a:t>Q: </a:t>
            </a:r>
            <a:r>
              <a:rPr lang="en-US" sz="1900" dirty="0"/>
              <a:t>What are the job responsibilities of the Assistant Facilities Manager?</a:t>
            </a:r>
          </a:p>
          <a:p>
            <a:pPr marL="0" indent="0">
              <a:lnSpc>
                <a:spcPct val="150000"/>
              </a:lnSpc>
              <a:buNone/>
            </a:pPr>
            <a:r>
              <a:rPr lang="en-US" sz="1900" dirty="0"/>
              <a:t> </a:t>
            </a:r>
            <a:endParaRPr lang="en-US" sz="2000" dirty="0"/>
          </a:p>
          <a:p>
            <a:pPr algn="just">
              <a:lnSpc>
                <a:spcPct val="150000"/>
              </a:lnSpc>
            </a:pPr>
            <a:r>
              <a:rPr lang="en-US" sz="1800" b="1" dirty="0"/>
              <a:t>A: </a:t>
            </a:r>
            <a:r>
              <a:rPr lang="en-US" sz="1900" dirty="0"/>
              <a:t>Repair and preform preventative and predictive maintenance tasks of mechanical systems in multiple commercial City buildings, with emphasis on HVAC</a:t>
            </a:r>
            <a:r>
              <a:rPr lang="en-US" sz="1900" b="1" dirty="0"/>
              <a:t>.</a:t>
            </a:r>
            <a:r>
              <a:rPr lang="en-US" sz="1900" dirty="0"/>
              <a:t>  This position assists and supports other maintenance technicians in maintenance and/or repair of equipment and reports to the Facilities Director.  Responsibilities include, but are not limited to, reading electrical wiring schematics, knowledge of commercial building codes and safety requirements, and acts as the subject matter expert for these systems.   May be called upon for other special projects.</a:t>
            </a:r>
          </a:p>
          <a:p>
            <a:endParaRPr lang="en-US" sz="1800" b="1" dirty="0"/>
          </a:p>
          <a:p>
            <a:endParaRPr lang="en-US" sz="2000" b="1" dirty="0"/>
          </a:p>
        </p:txBody>
      </p:sp>
      <p:sp>
        <p:nvSpPr>
          <p:cNvPr id="4" name="Slide Number Placeholder 3"/>
          <p:cNvSpPr>
            <a:spLocks noGrp="1"/>
          </p:cNvSpPr>
          <p:nvPr>
            <p:ph type="sldNum" sz="quarter" idx="12"/>
          </p:nvPr>
        </p:nvSpPr>
        <p:spPr/>
        <p:txBody>
          <a:bodyPr/>
          <a:lstStyle/>
          <a:p>
            <a:fld id="{6616E47E-09B3-497C-8813-9295B8339666}" type="slidenum">
              <a:rPr lang="en-US" smtClean="0"/>
              <a:t>57</a:t>
            </a:fld>
            <a:endParaRPr lang="en-US"/>
          </a:p>
        </p:txBody>
      </p:sp>
    </p:spTree>
    <p:extLst>
      <p:ext uri="{BB962C8B-B14F-4D97-AF65-F5344CB8AC3E}">
        <p14:creationId xmlns:p14="http://schemas.microsoft.com/office/powerpoint/2010/main" val="377393707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fontScale="90000"/>
          </a:bodyPr>
          <a:lstStyle/>
          <a:p>
            <a:r>
              <a:rPr lang="en-US" dirty="0"/>
              <a:t>General Questions – Parks, Rec &amp; Facilities</a:t>
            </a:r>
          </a:p>
        </p:txBody>
      </p:sp>
      <p:sp>
        <p:nvSpPr>
          <p:cNvPr id="3" name="Content Placeholder 2"/>
          <p:cNvSpPr>
            <a:spLocks noGrp="1"/>
          </p:cNvSpPr>
          <p:nvPr>
            <p:ph idx="1"/>
          </p:nvPr>
        </p:nvSpPr>
        <p:spPr>
          <a:xfrm>
            <a:off x="457200" y="1524000"/>
            <a:ext cx="8382000" cy="5181600"/>
          </a:xfrm>
        </p:spPr>
        <p:txBody>
          <a:bodyPr>
            <a:normAutofit/>
          </a:bodyPr>
          <a:lstStyle/>
          <a:p>
            <a:pPr algn="just">
              <a:lnSpc>
                <a:spcPct val="150000"/>
              </a:lnSpc>
            </a:pPr>
            <a:r>
              <a:rPr lang="en-US" sz="1800" b="1" dirty="0"/>
              <a:t>Q: </a:t>
            </a:r>
            <a:r>
              <a:rPr lang="en-US" sz="1800" dirty="0"/>
              <a:t>What are the job responsibilities of the Mechanical Equipment Professional?</a:t>
            </a:r>
          </a:p>
          <a:p>
            <a:pPr marL="0" indent="0" algn="just">
              <a:lnSpc>
                <a:spcPct val="150000"/>
              </a:lnSpc>
              <a:buNone/>
            </a:pPr>
            <a:endParaRPr lang="en-US" sz="1800" dirty="0"/>
          </a:p>
          <a:p>
            <a:pPr algn="just">
              <a:lnSpc>
                <a:spcPct val="150000"/>
              </a:lnSpc>
            </a:pPr>
            <a:r>
              <a:rPr lang="en-US" sz="1800" b="1" dirty="0"/>
              <a:t>A: </a:t>
            </a:r>
            <a:r>
              <a:rPr lang="en-US" sz="1800" dirty="0"/>
              <a:t>Repair and preform preventative and predictive maintenance tasks of mechanical systems in multiple commercial City buildings, with emphasis on electrical and plumbing</a:t>
            </a:r>
            <a:r>
              <a:rPr lang="en-US" sz="1800" b="1" dirty="0"/>
              <a:t>.</a:t>
            </a:r>
            <a:r>
              <a:rPr lang="en-US" sz="1800" dirty="0"/>
              <a:t>  This position assists and supports other maintenance technicians in maintenance and/or repair of equipment and reports to the Facilities Director.  Responsibilities include, but are not limited to, reading electrical wiring schematics, knowledge of commercial building codes and safety requirements, and acts as the subject matter expert for these systems.   May be called upon for other special projects.</a:t>
            </a:r>
          </a:p>
          <a:p>
            <a:endParaRPr lang="en-US" sz="1800" b="1" dirty="0"/>
          </a:p>
          <a:p>
            <a:endParaRPr lang="en-US" sz="2000" b="1" dirty="0"/>
          </a:p>
        </p:txBody>
      </p:sp>
      <p:sp>
        <p:nvSpPr>
          <p:cNvPr id="4" name="Slide Number Placeholder 3"/>
          <p:cNvSpPr>
            <a:spLocks noGrp="1"/>
          </p:cNvSpPr>
          <p:nvPr>
            <p:ph type="sldNum" sz="quarter" idx="12"/>
          </p:nvPr>
        </p:nvSpPr>
        <p:spPr/>
        <p:txBody>
          <a:bodyPr/>
          <a:lstStyle/>
          <a:p>
            <a:fld id="{6616E47E-09B3-497C-8813-9295B8339666}" type="slidenum">
              <a:rPr lang="en-US" smtClean="0"/>
              <a:t>58</a:t>
            </a:fld>
            <a:endParaRPr lang="en-US"/>
          </a:p>
        </p:txBody>
      </p:sp>
    </p:spTree>
    <p:extLst>
      <p:ext uri="{BB962C8B-B14F-4D97-AF65-F5344CB8AC3E}">
        <p14:creationId xmlns:p14="http://schemas.microsoft.com/office/powerpoint/2010/main" val="96793826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fontScale="90000"/>
          </a:bodyPr>
          <a:lstStyle/>
          <a:p>
            <a:r>
              <a:rPr lang="en-US" dirty="0"/>
              <a:t>General Questions – Parks, Rec &amp; Facilities</a:t>
            </a:r>
          </a:p>
        </p:txBody>
      </p:sp>
      <p:sp>
        <p:nvSpPr>
          <p:cNvPr id="3" name="Content Placeholder 2"/>
          <p:cNvSpPr>
            <a:spLocks noGrp="1"/>
          </p:cNvSpPr>
          <p:nvPr>
            <p:ph idx="1"/>
          </p:nvPr>
        </p:nvSpPr>
        <p:spPr>
          <a:xfrm>
            <a:off x="457200" y="1524000"/>
            <a:ext cx="8382000" cy="5181600"/>
          </a:xfrm>
        </p:spPr>
        <p:txBody>
          <a:bodyPr>
            <a:normAutofit/>
          </a:bodyPr>
          <a:lstStyle/>
          <a:p>
            <a:pPr algn="just">
              <a:lnSpc>
                <a:spcPct val="150000"/>
              </a:lnSpc>
            </a:pPr>
            <a:r>
              <a:rPr lang="en-US" sz="1800" b="1" dirty="0"/>
              <a:t>Q: </a:t>
            </a:r>
            <a:r>
              <a:rPr lang="en-US" sz="1800" dirty="0"/>
              <a:t>The plan was to hire new staff to cut on maintenance expenses, yet we have proposed budget expenses for things like toilets, pumps, filters, roofing, fencing, walkway cracks and plumbing repairs. Are we outsourcing all of this or doing any of it inhouse?</a:t>
            </a:r>
          </a:p>
          <a:p>
            <a:pPr marL="0" indent="0">
              <a:lnSpc>
                <a:spcPct val="150000"/>
              </a:lnSpc>
              <a:buNone/>
            </a:pPr>
            <a:endParaRPr lang="en-US" sz="1800" dirty="0"/>
          </a:p>
          <a:p>
            <a:pPr algn="just">
              <a:lnSpc>
                <a:spcPct val="150000"/>
              </a:lnSpc>
            </a:pPr>
            <a:r>
              <a:rPr lang="en-US" sz="1800" b="1" dirty="0"/>
              <a:t>A: </a:t>
            </a:r>
            <a:r>
              <a:rPr lang="en-US" sz="1800" dirty="0"/>
              <a:t>The City is outsourcing a small amount of work that is beyond the realm of current employees, whether due to technical difficulty, liability or time constraints. The majority of the work is kept in house which saves a substantial amount of money due to reduced labor costs. There will still be a need to purchase materials for the city employees to use for installation and repairs.</a:t>
            </a:r>
          </a:p>
          <a:p>
            <a:endParaRPr lang="en-US" sz="1800" b="1" dirty="0"/>
          </a:p>
          <a:p>
            <a:endParaRPr lang="en-US" sz="2000" b="1" dirty="0"/>
          </a:p>
        </p:txBody>
      </p:sp>
      <p:sp>
        <p:nvSpPr>
          <p:cNvPr id="4" name="Slide Number Placeholder 3"/>
          <p:cNvSpPr>
            <a:spLocks noGrp="1"/>
          </p:cNvSpPr>
          <p:nvPr>
            <p:ph type="sldNum" sz="quarter" idx="12"/>
          </p:nvPr>
        </p:nvSpPr>
        <p:spPr/>
        <p:txBody>
          <a:bodyPr/>
          <a:lstStyle/>
          <a:p>
            <a:fld id="{6616E47E-09B3-497C-8813-9295B8339666}" type="slidenum">
              <a:rPr lang="en-US" smtClean="0"/>
              <a:t>59</a:t>
            </a:fld>
            <a:endParaRPr lang="en-US"/>
          </a:p>
        </p:txBody>
      </p:sp>
    </p:spTree>
    <p:extLst>
      <p:ext uri="{BB962C8B-B14F-4D97-AF65-F5344CB8AC3E}">
        <p14:creationId xmlns:p14="http://schemas.microsoft.com/office/powerpoint/2010/main" val="803916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–Administration</a:t>
            </a:r>
          </a:p>
        </p:txBody>
      </p:sp>
      <p:sp>
        <p:nvSpPr>
          <p:cNvPr id="3" name="Content Placeholder 2"/>
          <p:cNvSpPr>
            <a:spLocks noGrp="1"/>
          </p:cNvSpPr>
          <p:nvPr>
            <p:ph idx="1"/>
          </p:nvPr>
        </p:nvSpPr>
        <p:spPr>
          <a:xfrm>
            <a:off x="457200" y="1709928"/>
            <a:ext cx="8382000" cy="4995672"/>
          </a:xfrm>
        </p:spPr>
        <p:txBody>
          <a:bodyPr>
            <a:normAutofit/>
          </a:bodyPr>
          <a:lstStyle/>
          <a:p>
            <a:pPr algn="just">
              <a:lnSpc>
                <a:spcPct val="150000"/>
              </a:lnSpc>
            </a:pPr>
            <a:r>
              <a:rPr lang="en-US" sz="2000" b="1" dirty="0"/>
              <a:t>Q</a:t>
            </a:r>
            <a:r>
              <a:rPr lang="en-US" sz="1800" b="1" dirty="0"/>
              <a:t>: </a:t>
            </a:r>
            <a:r>
              <a:rPr lang="en-US" sz="1800" dirty="0"/>
              <a:t>Please explain the organizational chart where one employee is found in two different hierarchical positions.</a:t>
            </a:r>
          </a:p>
          <a:p>
            <a:pPr algn="just">
              <a:lnSpc>
                <a:spcPct val="150000"/>
              </a:lnSpc>
            </a:pPr>
            <a:endParaRPr lang="en-US" sz="1800" dirty="0"/>
          </a:p>
          <a:p>
            <a:pPr algn="just">
              <a:lnSpc>
                <a:spcPct val="150000"/>
              </a:lnSpc>
            </a:pPr>
            <a:r>
              <a:rPr lang="en-US" sz="1800" b="1" dirty="0"/>
              <a:t>A: </a:t>
            </a:r>
            <a:r>
              <a:rPr lang="en-US" sz="1800" dirty="0"/>
              <a:t>Marc Woolley is both the Business Administrator and the Director of the Department of Administration. Similarly, Wayne Martin is the Director of the Department of Engineering and Development and the City Engineer, overseeing the Traffic and Engineering bureau. </a:t>
            </a:r>
          </a:p>
          <a:p>
            <a:pPr algn="just">
              <a:lnSpc>
                <a:spcPct val="150000"/>
              </a:lnSpc>
            </a:pPr>
            <a:endParaRPr lang="en-US" sz="2000" dirty="0"/>
          </a:p>
          <a:p>
            <a:pPr algn="just">
              <a:lnSpc>
                <a:spcPct val="150000"/>
              </a:lnSpc>
            </a:pPr>
            <a:endParaRPr lang="en-US" sz="2000" dirty="0"/>
          </a:p>
          <a:p>
            <a:pPr algn="just">
              <a:lnSpc>
                <a:spcPct val="150000"/>
              </a:lnSpc>
            </a:pPr>
            <a:endParaRPr lang="en-US" sz="2200" dirty="0"/>
          </a:p>
          <a:p>
            <a:pPr algn="just">
              <a:lnSpc>
                <a:spcPct val="150000"/>
              </a:lnSpc>
            </a:pPr>
            <a:endParaRPr lang="en-US" sz="2200" dirty="0"/>
          </a:p>
          <a:p>
            <a:pPr>
              <a:lnSpc>
                <a:spcPct val="150000"/>
              </a:lnSpc>
            </a:pPr>
            <a:endParaRPr lang="en-US" dirty="0"/>
          </a:p>
        </p:txBody>
      </p:sp>
      <p:sp>
        <p:nvSpPr>
          <p:cNvPr id="4" name="Slide Number Placeholder 3"/>
          <p:cNvSpPr>
            <a:spLocks noGrp="1"/>
          </p:cNvSpPr>
          <p:nvPr>
            <p:ph type="sldNum" sz="quarter" idx="12"/>
          </p:nvPr>
        </p:nvSpPr>
        <p:spPr/>
        <p:txBody>
          <a:bodyPr/>
          <a:lstStyle/>
          <a:p>
            <a:fld id="{6616E47E-09B3-497C-8813-9295B8339666}" type="slidenum">
              <a:rPr lang="en-US" smtClean="0"/>
              <a:t>6</a:t>
            </a:fld>
            <a:endParaRPr lang="en-US"/>
          </a:p>
        </p:txBody>
      </p:sp>
    </p:spTree>
    <p:extLst>
      <p:ext uri="{BB962C8B-B14F-4D97-AF65-F5344CB8AC3E}">
        <p14:creationId xmlns:p14="http://schemas.microsoft.com/office/powerpoint/2010/main" val="428149635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General Questions – </a:t>
            </a:r>
            <a:r>
              <a:rPr lang="en-US" sz="3600" dirty="0"/>
              <a:t>Parks, Rec &amp; Facilities</a:t>
            </a:r>
          </a:p>
        </p:txBody>
      </p:sp>
      <p:sp>
        <p:nvSpPr>
          <p:cNvPr id="3" name="Content Placeholder 2"/>
          <p:cNvSpPr>
            <a:spLocks noGrp="1"/>
          </p:cNvSpPr>
          <p:nvPr>
            <p:ph idx="1"/>
          </p:nvPr>
        </p:nvSpPr>
        <p:spPr>
          <a:xfrm>
            <a:off x="457200" y="1524000"/>
            <a:ext cx="8382000" cy="5181600"/>
          </a:xfrm>
        </p:spPr>
        <p:txBody>
          <a:bodyPr>
            <a:normAutofit/>
          </a:bodyPr>
          <a:lstStyle/>
          <a:p>
            <a:pPr>
              <a:lnSpc>
                <a:spcPct val="150000"/>
              </a:lnSpc>
            </a:pPr>
            <a:r>
              <a:rPr lang="en-US" sz="2000" b="1" dirty="0"/>
              <a:t>Q: </a:t>
            </a:r>
            <a:r>
              <a:rPr lang="en-US" sz="2000" dirty="0"/>
              <a:t>Why is revenue from Parks and Recreation half of the revenue from previous years?</a:t>
            </a:r>
          </a:p>
          <a:p>
            <a:pPr algn="just">
              <a:lnSpc>
                <a:spcPct val="150000"/>
              </a:lnSpc>
            </a:pPr>
            <a:r>
              <a:rPr lang="en-US" sz="2000" b="1" dirty="0"/>
              <a:t>A: </a:t>
            </a:r>
            <a:r>
              <a:rPr lang="en-US" sz="2000" dirty="0"/>
              <a:t>There is no expected decrease. Actually, due to expected contributions for the Greenhouse and Highmark, the hope is that revenue for the Parks and Recreation Special Revenue Fund will be increasing significantly in 2019</a:t>
            </a:r>
          </a:p>
          <a:p>
            <a:pPr algn="just">
              <a:lnSpc>
                <a:spcPct val="150000"/>
              </a:lnSpc>
            </a:pPr>
            <a:endParaRPr lang="en-US" sz="2000" dirty="0"/>
          </a:p>
          <a:p>
            <a:pPr>
              <a:lnSpc>
                <a:spcPct val="150000"/>
              </a:lnSpc>
            </a:pPr>
            <a:r>
              <a:rPr lang="en-US" sz="2000" b="1" dirty="0"/>
              <a:t>Q: </a:t>
            </a:r>
            <a:r>
              <a:rPr lang="en-US" sz="2000" dirty="0"/>
              <a:t>What was total revenue from renting parks and facilities this year?</a:t>
            </a:r>
          </a:p>
          <a:p>
            <a:pPr>
              <a:lnSpc>
                <a:spcPct val="150000"/>
              </a:lnSpc>
            </a:pPr>
            <a:r>
              <a:rPr lang="en-US" sz="2000" b="1" dirty="0"/>
              <a:t>A: </a:t>
            </a:r>
            <a:r>
              <a:rPr lang="en-US" sz="2000" dirty="0"/>
              <a:t>$121,712</a:t>
            </a:r>
          </a:p>
          <a:p>
            <a:pPr algn="just">
              <a:lnSpc>
                <a:spcPct val="150000"/>
              </a:lnSpc>
            </a:pPr>
            <a:endParaRPr lang="en-US" sz="2000"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6616E47E-09B3-497C-8813-9295B8339666}" type="slidenum">
              <a:rPr lang="en-US" smtClean="0"/>
              <a:t>60</a:t>
            </a:fld>
            <a:endParaRPr lang="en-US"/>
          </a:p>
        </p:txBody>
      </p:sp>
    </p:spTree>
    <p:extLst>
      <p:ext uri="{BB962C8B-B14F-4D97-AF65-F5344CB8AC3E}">
        <p14:creationId xmlns:p14="http://schemas.microsoft.com/office/powerpoint/2010/main" val="217144867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fontScale="90000"/>
          </a:bodyPr>
          <a:lstStyle/>
          <a:p>
            <a:r>
              <a:rPr lang="en-US" dirty="0"/>
              <a:t>General Questions – Parks, Rec &amp; Facilities</a:t>
            </a:r>
          </a:p>
        </p:txBody>
      </p:sp>
      <p:sp>
        <p:nvSpPr>
          <p:cNvPr id="3" name="Content Placeholder 2"/>
          <p:cNvSpPr>
            <a:spLocks noGrp="1"/>
          </p:cNvSpPr>
          <p:nvPr>
            <p:ph idx="1"/>
          </p:nvPr>
        </p:nvSpPr>
        <p:spPr>
          <a:xfrm>
            <a:off x="457200" y="1524000"/>
            <a:ext cx="8382000" cy="5181600"/>
          </a:xfrm>
        </p:spPr>
        <p:txBody>
          <a:bodyPr>
            <a:normAutofit/>
          </a:bodyPr>
          <a:lstStyle/>
          <a:p>
            <a:pPr>
              <a:lnSpc>
                <a:spcPct val="150000"/>
              </a:lnSpc>
            </a:pPr>
            <a:r>
              <a:rPr lang="en-US" sz="2000" dirty="0"/>
              <a:t>Q: Please explain what the $15,000 is for Building Maintenance in line item 01080180-452008?</a:t>
            </a:r>
          </a:p>
          <a:p>
            <a:pPr marL="0" indent="0">
              <a:lnSpc>
                <a:spcPct val="150000"/>
              </a:lnSpc>
              <a:buNone/>
            </a:pPr>
            <a:endParaRPr lang="en-US" sz="2000" dirty="0"/>
          </a:p>
          <a:p>
            <a:pPr algn="just">
              <a:lnSpc>
                <a:spcPct val="150000"/>
              </a:lnSpc>
            </a:pPr>
            <a:r>
              <a:rPr lang="en-US" sz="2000" dirty="0"/>
              <a:t>A: This is for the Treasury Office’s installation of a one-way door in their breakroom wall that will allow employees to leave their offices and enter the closet of the City Council chambers in the case of a fire, an active shooter, or other emergency that would preclude use of their pre-existing exit.</a:t>
            </a:r>
          </a:p>
          <a:p>
            <a:pPr>
              <a:lnSpc>
                <a:spcPct val="150000"/>
              </a:lnSpc>
            </a:pPr>
            <a:endParaRPr lang="en-US" sz="2000" dirty="0"/>
          </a:p>
          <a:p>
            <a:endParaRPr lang="en-US" sz="2000" b="1" dirty="0"/>
          </a:p>
        </p:txBody>
      </p:sp>
      <p:sp>
        <p:nvSpPr>
          <p:cNvPr id="4" name="Slide Number Placeholder 3"/>
          <p:cNvSpPr>
            <a:spLocks noGrp="1"/>
          </p:cNvSpPr>
          <p:nvPr>
            <p:ph type="sldNum" sz="quarter" idx="12"/>
          </p:nvPr>
        </p:nvSpPr>
        <p:spPr/>
        <p:txBody>
          <a:bodyPr/>
          <a:lstStyle/>
          <a:p>
            <a:fld id="{6616E47E-09B3-497C-8813-9295B8339666}" type="slidenum">
              <a:rPr lang="en-US" smtClean="0"/>
              <a:t>61</a:t>
            </a:fld>
            <a:endParaRPr lang="en-US"/>
          </a:p>
        </p:txBody>
      </p:sp>
    </p:spTree>
    <p:extLst>
      <p:ext uri="{BB962C8B-B14F-4D97-AF65-F5344CB8AC3E}">
        <p14:creationId xmlns:p14="http://schemas.microsoft.com/office/powerpoint/2010/main" val="263285719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fontScale="90000"/>
          </a:bodyPr>
          <a:lstStyle/>
          <a:p>
            <a:r>
              <a:rPr lang="en-US" dirty="0"/>
              <a:t>General Questions – Parks, Rec &amp; Facilities</a:t>
            </a:r>
          </a:p>
        </p:txBody>
      </p:sp>
      <p:sp>
        <p:nvSpPr>
          <p:cNvPr id="3" name="Content Placeholder 2"/>
          <p:cNvSpPr>
            <a:spLocks noGrp="1"/>
          </p:cNvSpPr>
          <p:nvPr>
            <p:ph idx="1"/>
          </p:nvPr>
        </p:nvSpPr>
        <p:spPr>
          <a:xfrm>
            <a:off x="457200" y="1709928"/>
            <a:ext cx="8382000" cy="4995672"/>
          </a:xfrm>
        </p:spPr>
        <p:txBody>
          <a:bodyPr>
            <a:normAutofit/>
          </a:bodyPr>
          <a:lstStyle/>
          <a:p>
            <a:pPr>
              <a:lnSpc>
                <a:spcPct val="150000"/>
              </a:lnSpc>
            </a:pPr>
            <a:r>
              <a:rPr lang="en-US" sz="2000" b="1" dirty="0"/>
              <a:t>Q: </a:t>
            </a:r>
            <a:r>
              <a:rPr lang="en-US" sz="2000" dirty="0"/>
              <a:t>It appears there are some major upgrades being made to Italian lake, please give an overview/explanation.</a:t>
            </a:r>
          </a:p>
          <a:p>
            <a:pPr marL="0" indent="0">
              <a:lnSpc>
                <a:spcPct val="150000"/>
              </a:lnSpc>
              <a:buNone/>
            </a:pPr>
            <a:endParaRPr lang="en-US" sz="2000" dirty="0"/>
          </a:p>
          <a:p>
            <a:pPr>
              <a:lnSpc>
                <a:spcPct val="150000"/>
              </a:lnSpc>
            </a:pPr>
            <a:r>
              <a:rPr lang="en-US" sz="2000" b="1" dirty="0"/>
              <a:t>A:    </a:t>
            </a:r>
            <a:r>
              <a:rPr lang="en-US" sz="2000" dirty="0"/>
              <a:t>- Pavilion and ground seating replacement </a:t>
            </a:r>
          </a:p>
          <a:p>
            <a:pPr marL="0" indent="0">
              <a:lnSpc>
                <a:spcPct val="150000"/>
              </a:lnSpc>
              <a:buNone/>
            </a:pPr>
            <a:r>
              <a:rPr lang="en-US" sz="2000" dirty="0"/>
              <a:t>          - Renovation to the bathroom building facilities</a:t>
            </a:r>
          </a:p>
          <a:p>
            <a:pPr marL="0" indent="0">
              <a:lnSpc>
                <a:spcPct val="150000"/>
              </a:lnSpc>
              <a:buNone/>
            </a:pPr>
            <a:r>
              <a:rPr lang="en-US" sz="2000" dirty="0"/>
              <a:t>          - Replacement of trash/recycling containers</a:t>
            </a:r>
          </a:p>
          <a:p>
            <a:pPr marL="0" indent="0">
              <a:lnSpc>
                <a:spcPct val="150000"/>
              </a:lnSpc>
              <a:buNone/>
            </a:pPr>
            <a:endParaRPr lang="en-US" sz="1800" b="1" dirty="0"/>
          </a:p>
          <a:p>
            <a:endParaRPr lang="en-US" sz="2000" b="1" dirty="0"/>
          </a:p>
        </p:txBody>
      </p:sp>
      <p:sp>
        <p:nvSpPr>
          <p:cNvPr id="4" name="Slide Number Placeholder 3"/>
          <p:cNvSpPr>
            <a:spLocks noGrp="1"/>
          </p:cNvSpPr>
          <p:nvPr>
            <p:ph type="sldNum" sz="quarter" idx="12"/>
          </p:nvPr>
        </p:nvSpPr>
        <p:spPr/>
        <p:txBody>
          <a:bodyPr/>
          <a:lstStyle/>
          <a:p>
            <a:fld id="{6616E47E-09B3-497C-8813-9295B8339666}" type="slidenum">
              <a:rPr lang="en-US" smtClean="0"/>
              <a:t>62</a:t>
            </a:fld>
            <a:endParaRPr lang="en-US"/>
          </a:p>
        </p:txBody>
      </p:sp>
    </p:spTree>
    <p:extLst>
      <p:ext uri="{BB962C8B-B14F-4D97-AF65-F5344CB8AC3E}">
        <p14:creationId xmlns:p14="http://schemas.microsoft.com/office/powerpoint/2010/main" val="7640905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fontScale="90000"/>
          </a:bodyPr>
          <a:lstStyle/>
          <a:p>
            <a:r>
              <a:rPr lang="en-US" dirty="0"/>
              <a:t>General Questions – Parks, Rec &amp; Facilities</a:t>
            </a:r>
          </a:p>
        </p:txBody>
      </p:sp>
      <p:sp>
        <p:nvSpPr>
          <p:cNvPr id="3" name="Content Placeholder 2"/>
          <p:cNvSpPr>
            <a:spLocks noGrp="1"/>
          </p:cNvSpPr>
          <p:nvPr>
            <p:ph idx="1"/>
          </p:nvPr>
        </p:nvSpPr>
        <p:spPr>
          <a:xfrm>
            <a:off x="457200" y="1709928"/>
            <a:ext cx="8382000" cy="4995672"/>
          </a:xfrm>
        </p:spPr>
        <p:txBody>
          <a:bodyPr>
            <a:normAutofit/>
          </a:bodyPr>
          <a:lstStyle/>
          <a:p>
            <a:pPr>
              <a:lnSpc>
                <a:spcPct val="150000"/>
              </a:lnSpc>
            </a:pPr>
            <a:r>
              <a:rPr lang="en-US" sz="2000" b="1" dirty="0"/>
              <a:t>Q: </a:t>
            </a:r>
            <a:r>
              <a:rPr lang="en-US" sz="2000" dirty="0"/>
              <a:t>How many golf carts does the city own? Are any rented on an annual basis?</a:t>
            </a:r>
          </a:p>
          <a:p>
            <a:pPr>
              <a:lnSpc>
                <a:spcPct val="150000"/>
              </a:lnSpc>
            </a:pPr>
            <a:endParaRPr lang="en-US" sz="2000" dirty="0"/>
          </a:p>
          <a:p>
            <a:pPr algn="just">
              <a:lnSpc>
                <a:spcPct val="150000"/>
              </a:lnSpc>
            </a:pPr>
            <a:r>
              <a:rPr lang="en-US" sz="2000" b="1" dirty="0"/>
              <a:t>A: </a:t>
            </a:r>
            <a:r>
              <a:rPr lang="en-US" sz="2000" dirty="0"/>
              <a:t>The City owns one for traffic and engineering and a gator for parks maintenance. Parks and Rec rents carts for City events, approx. for 5-7 days a year. Cost of a rental is approx. $300/</a:t>
            </a:r>
            <a:r>
              <a:rPr lang="en-US" sz="2000" dirty="0" err="1"/>
              <a:t>wk</a:t>
            </a:r>
            <a:r>
              <a:rPr lang="en-US" sz="2000" dirty="0"/>
              <a:t> vs. $10k purchase price plus maintenance costs.</a:t>
            </a:r>
          </a:p>
        </p:txBody>
      </p:sp>
      <p:sp>
        <p:nvSpPr>
          <p:cNvPr id="4" name="Slide Number Placeholder 3"/>
          <p:cNvSpPr>
            <a:spLocks noGrp="1"/>
          </p:cNvSpPr>
          <p:nvPr>
            <p:ph type="sldNum" sz="quarter" idx="12"/>
          </p:nvPr>
        </p:nvSpPr>
        <p:spPr/>
        <p:txBody>
          <a:bodyPr/>
          <a:lstStyle/>
          <a:p>
            <a:fld id="{6616E47E-09B3-497C-8813-9295B8339666}" type="slidenum">
              <a:rPr lang="en-US" smtClean="0"/>
              <a:t>63</a:t>
            </a:fld>
            <a:endParaRPr lang="en-US"/>
          </a:p>
        </p:txBody>
      </p:sp>
    </p:spTree>
    <p:extLst>
      <p:ext uri="{BB962C8B-B14F-4D97-AF65-F5344CB8AC3E}">
        <p14:creationId xmlns:p14="http://schemas.microsoft.com/office/powerpoint/2010/main" val="188345492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a:bodyPr>
          <a:lstStyle/>
          <a:p>
            <a:r>
              <a:rPr lang="en-US" dirty="0"/>
              <a:t>General Questions – Parks &amp; Rec Fund</a:t>
            </a:r>
          </a:p>
        </p:txBody>
      </p:sp>
      <p:sp>
        <p:nvSpPr>
          <p:cNvPr id="3" name="Content Placeholder 2"/>
          <p:cNvSpPr>
            <a:spLocks noGrp="1"/>
          </p:cNvSpPr>
          <p:nvPr>
            <p:ph idx="1"/>
          </p:nvPr>
        </p:nvSpPr>
        <p:spPr>
          <a:xfrm>
            <a:off x="457200" y="1524000"/>
            <a:ext cx="8610600" cy="5181600"/>
          </a:xfrm>
        </p:spPr>
        <p:txBody>
          <a:bodyPr>
            <a:normAutofit fontScale="85000" lnSpcReduction="10000"/>
          </a:bodyPr>
          <a:lstStyle/>
          <a:p>
            <a:pPr>
              <a:lnSpc>
                <a:spcPct val="150000"/>
              </a:lnSpc>
            </a:pPr>
            <a:r>
              <a:rPr lang="en-US" sz="2000" b="1" dirty="0"/>
              <a:t>Q</a:t>
            </a:r>
            <a:r>
              <a:rPr lang="en-US" sz="2000" dirty="0"/>
              <a:t>: Please provide an overview of the Parks &amp; Recreation Special Revenue fund.</a:t>
            </a:r>
          </a:p>
          <a:p>
            <a:pPr>
              <a:lnSpc>
                <a:spcPct val="150000"/>
              </a:lnSpc>
            </a:pPr>
            <a:endParaRPr lang="en-US" sz="2000" dirty="0"/>
          </a:p>
          <a:p>
            <a:pPr algn="just">
              <a:lnSpc>
                <a:spcPct val="150000"/>
              </a:lnSpc>
            </a:pPr>
            <a:r>
              <a:rPr lang="en-US" sz="2000" b="1" dirty="0"/>
              <a:t>A: </a:t>
            </a:r>
            <a:r>
              <a:rPr lang="en-US" sz="2000" dirty="0"/>
              <a:t>The Parks and Recreation Special Revenue Fund was established in 2015, as a successor to the various Parks and Recreation Trust and Agency funds, which were ‘off book’ for years and re-established as part of the normal annual budgeting process beginning in FY ‘15.</a:t>
            </a:r>
          </a:p>
          <a:p>
            <a:pPr algn="just">
              <a:lnSpc>
                <a:spcPct val="150000"/>
              </a:lnSpc>
            </a:pPr>
            <a:endParaRPr lang="en-US" sz="2000" dirty="0"/>
          </a:p>
          <a:p>
            <a:pPr algn="just">
              <a:lnSpc>
                <a:spcPct val="150000"/>
              </a:lnSpc>
            </a:pPr>
            <a:r>
              <a:rPr lang="en-US" sz="2000" dirty="0"/>
              <a:t>The Director of Parks and Recreation currently manages the fund, which was created as a dedicated funding source to account for fee, contribution/donations and grant revenues, along with related expenditures, for the use and betterment of City of Harrisburg parks and recreation activities, grounds maintenance and programming.</a:t>
            </a:r>
          </a:p>
          <a:p>
            <a:endParaRPr lang="en-US" dirty="0"/>
          </a:p>
          <a:p>
            <a:pPr marL="0" indent="0">
              <a:buNone/>
            </a:pPr>
            <a:endParaRPr lang="en-US" dirty="0"/>
          </a:p>
          <a:p>
            <a:endParaRPr lang="en-US" sz="2000" dirty="0"/>
          </a:p>
        </p:txBody>
      </p:sp>
      <p:sp>
        <p:nvSpPr>
          <p:cNvPr id="4" name="Slide Number Placeholder 3"/>
          <p:cNvSpPr>
            <a:spLocks noGrp="1"/>
          </p:cNvSpPr>
          <p:nvPr>
            <p:ph type="sldNum" sz="quarter" idx="12"/>
          </p:nvPr>
        </p:nvSpPr>
        <p:spPr/>
        <p:txBody>
          <a:bodyPr/>
          <a:lstStyle/>
          <a:p>
            <a:fld id="{6616E47E-09B3-497C-8813-9295B8339666}" type="slidenum">
              <a:rPr lang="en-US" smtClean="0"/>
              <a:t>64</a:t>
            </a:fld>
            <a:endParaRPr lang="en-US"/>
          </a:p>
        </p:txBody>
      </p:sp>
    </p:spTree>
    <p:extLst>
      <p:ext uri="{BB962C8B-B14F-4D97-AF65-F5344CB8AC3E}">
        <p14:creationId xmlns:p14="http://schemas.microsoft.com/office/powerpoint/2010/main" val="363315404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Host Fee Fund</a:t>
            </a:r>
          </a:p>
        </p:txBody>
      </p:sp>
      <p:sp>
        <p:nvSpPr>
          <p:cNvPr id="3" name="Content Placeholder 2"/>
          <p:cNvSpPr>
            <a:spLocks noGrp="1"/>
          </p:cNvSpPr>
          <p:nvPr>
            <p:ph idx="1"/>
          </p:nvPr>
        </p:nvSpPr>
        <p:spPr>
          <a:xfrm>
            <a:off x="457200" y="1524000"/>
            <a:ext cx="8382000" cy="5181600"/>
          </a:xfrm>
        </p:spPr>
        <p:txBody>
          <a:bodyPr>
            <a:normAutofit/>
          </a:bodyPr>
          <a:lstStyle/>
          <a:p>
            <a:pPr>
              <a:lnSpc>
                <a:spcPct val="150000"/>
              </a:lnSpc>
            </a:pPr>
            <a:r>
              <a:rPr lang="en-US" sz="2000" b="1" dirty="0"/>
              <a:t>Q: </a:t>
            </a:r>
            <a:r>
              <a:rPr lang="en-US" sz="2000" dirty="0"/>
              <a:t>Please provide an explanation of the miscellaneous contracted services for the host fee? </a:t>
            </a:r>
          </a:p>
          <a:p>
            <a:pPr marL="0" indent="0">
              <a:lnSpc>
                <a:spcPct val="150000"/>
              </a:lnSpc>
              <a:buNone/>
            </a:pPr>
            <a:endParaRPr lang="en-US" sz="2000" dirty="0"/>
          </a:p>
          <a:p>
            <a:pPr algn="just">
              <a:lnSpc>
                <a:spcPct val="150000"/>
              </a:lnSpc>
            </a:pPr>
            <a:r>
              <a:rPr lang="en-US" sz="2000" b="1" dirty="0"/>
              <a:t>A: </a:t>
            </a:r>
            <a:r>
              <a:rPr lang="en-US" sz="2000" dirty="0"/>
              <a:t>$75,000 senior citizen dead tree removal and $50,000 for contracted trash and debris removal on vacant/abandoned properties which the City has no authority to work on themselves</a:t>
            </a:r>
          </a:p>
          <a:p>
            <a:endParaRPr lang="en-US" sz="2100" dirty="0"/>
          </a:p>
        </p:txBody>
      </p:sp>
      <p:sp>
        <p:nvSpPr>
          <p:cNvPr id="4" name="Slide Number Placeholder 3"/>
          <p:cNvSpPr>
            <a:spLocks noGrp="1"/>
          </p:cNvSpPr>
          <p:nvPr>
            <p:ph type="sldNum" sz="quarter" idx="12"/>
          </p:nvPr>
        </p:nvSpPr>
        <p:spPr/>
        <p:txBody>
          <a:bodyPr/>
          <a:lstStyle/>
          <a:p>
            <a:fld id="{6616E47E-09B3-497C-8813-9295B8339666}" type="slidenum">
              <a:rPr lang="en-US" smtClean="0"/>
              <a:t>65</a:t>
            </a:fld>
            <a:endParaRPr lang="en-US"/>
          </a:p>
        </p:txBody>
      </p:sp>
    </p:spTree>
    <p:extLst>
      <p:ext uri="{BB962C8B-B14F-4D97-AF65-F5344CB8AC3E}">
        <p14:creationId xmlns:p14="http://schemas.microsoft.com/office/powerpoint/2010/main" val="369862541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a:bodyPr>
          <a:lstStyle/>
          <a:p>
            <a:r>
              <a:rPr lang="en-US" dirty="0"/>
              <a:t>General Questions – Host Fee Fund</a:t>
            </a:r>
          </a:p>
        </p:txBody>
      </p:sp>
      <p:sp>
        <p:nvSpPr>
          <p:cNvPr id="3" name="Content Placeholder 2"/>
          <p:cNvSpPr>
            <a:spLocks noGrp="1"/>
          </p:cNvSpPr>
          <p:nvPr>
            <p:ph idx="1"/>
          </p:nvPr>
        </p:nvSpPr>
        <p:spPr>
          <a:xfrm>
            <a:off x="457200" y="1524000"/>
            <a:ext cx="8382000" cy="5181600"/>
          </a:xfrm>
        </p:spPr>
        <p:txBody>
          <a:bodyPr>
            <a:normAutofit/>
          </a:bodyPr>
          <a:lstStyle/>
          <a:p>
            <a:pPr>
              <a:lnSpc>
                <a:spcPct val="150000"/>
              </a:lnSpc>
            </a:pPr>
            <a:r>
              <a:rPr lang="en-US" sz="1800" b="1" dirty="0"/>
              <a:t>Q: </a:t>
            </a:r>
            <a:r>
              <a:rPr lang="en-US" sz="1800" dirty="0"/>
              <a:t>What is the process for expending the $50k allocated for abandoned properties?</a:t>
            </a:r>
          </a:p>
          <a:p>
            <a:pPr>
              <a:lnSpc>
                <a:spcPct val="150000"/>
              </a:lnSpc>
            </a:pPr>
            <a:endParaRPr lang="en-US" sz="1800" dirty="0"/>
          </a:p>
          <a:p>
            <a:pPr>
              <a:lnSpc>
                <a:spcPct val="150000"/>
              </a:lnSpc>
            </a:pPr>
            <a:r>
              <a:rPr lang="en-US" sz="1800" b="1" dirty="0"/>
              <a:t>A: </a:t>
            </a:r>
            <a:r>
              <a:rPr lang="en-US" sz="1800" dirty="0"/>
              <a:t>As this is a new allocation, there is not a fully vetted process. The recommended process (subject to review and revision) is:</a:t>
            </a:r>
          </a:p>
          <a:p>
            <a:pPr lvl="1">
              <a:lnSpc>
                <a:spcPct val="150000"/>
              </a:lnSpc>
            </a:pPr>
            <a:r>
              <a:rPr lang="en-US" sz="1800" dirty="0"/>
              <a:t>Receive public safety/nuisance complaint</a:t>
            </a:r>
          </a:p>
          <a:p>
            <a:pPr lvl="1">
              <a:lnSpc>
                <a:spcPct val="150000"/>
              </a:lnSpc>
            </a:pPr>
            <a:r>
              <a:rPr lang="en-US" sz="1800" dirty="0"/>
              <a:t>Identify a property as vacant</a:t>
            </a:r>
          </a:p>
          <a:p>
            <a:pPr lvl="1">
              <a:lnSpc>
                <a:spcPct val="150000"/>
              </a:lnSpc>
            </a:pPr>
            <a:r>
              <a:rPr lang="en-US" sz="1800" dirty="0"/>
              <a:t>Notify appropriate authorities of entry on property when site cleanup commences</a:t>
            </a:r>
          </a:p>
          <a:p>
            <a:pPr lvl="1">
              <a:lnSpc>
                <a:spcPct val="150000"/>
              </a:lnSpc>
            </a:pPr>
            <a:r>
              <a:rPr lang="en-US" sz="1800" dirty="0"/>
              <a:t>Secure the property after cleanup has been completed</a:t>
            </a:r>
          </a:p>
          <a:p>
            <a:pPr lvl="1">
              <a:lnSpc>
                <a:spcPct val="150000"/>
              </a:lnSpc>
            </a:pPr>
            <a:r>
              <a:rPr lang="en-US" sz="1800" dirty="0"/>
              <a:t>Lien the property for costs borne by the City for cleanup</a:t>
            </a:r>
          </a:p>
          <a:p>
            <a:pPr lvl="1"/>
            <a:endParaRPr lang="en-US" dirty="0"/>
          </a:p>
          <a:p>
            <a:endParaRPr lang="en-US" sz="2000" dirty="0"/>
          </a:p>
        </p:txBody>
      </p:sp>
      <p:sp>
        <p:nvSpPr>
          <p:cNvPr id="4" name="Slide Number Placeholder 3"/>
          <p:cNvSpPr>
            <a:spLocks noGrp="1"/>
          </p:cNvSpPr>
          <p:nvPr>
            <p:ph type="sldNum" sz="quarter" idx="12"/>
          </p:nvPr>
        </p:nvSpPr>
        <p:spPr/>
        <p:txBody>
          <a:bodyPr/>
          <a:lstStyle/>
          <a:p>
            <a:fld id="{6616E47E-09B3-497C-8813-9295B8339666}" type="slidenum">
              <a:rPr lang="en-US" smtClean="0"/>
              <a:t>66</a:t>
            </a:fld>
            <a:endParaRPr lang="en-US"/>
          </a:p>
        </p:txBody>
      </p:sp>
    </p:spTree>
    <p:extLst>
      <p:ext uri="{BB962C8B-B14F-4D97-AF65-F5344CB8AC3E}">
        <p14:creationId xmlns:p14="http://schemas.microsoft.com/office/powerpoint/2010/main" val="5210595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a:bodyPr>
          <a:lstStyle/>
          <a:p>
            <a:r>
              <a:rPr lang="en-US" dirty="0"/>
              <a:t>General Questions – Host Fee Fund</a:t>
            </a:r>
          </a:p>
        </p:txBody>
      </p:sp>
      <p:sp>
        <p:nvSpPr>
          <p:cNvPr id="3" name="Content Placeholder 2"/>
          <p:cNvSpPr>
            <a:spLocks noGrp="1"/>
          </p:cNvSpPr>
          <p:nvPr>
            <p:ph idx="1"/>
          </p:nvPr>
        </p:nvSpPr>
        <p:spPr>
          <a:xfrm>
            <a:off x="457200" y="1709928"/>
            <a:ext cx="8382000" cy="4995672"/>
          </a:xfrm>
        </p:spPr>
        <p:txBody>
          <a:bodyPr>
            <a:normAutofit/>
          </a:bodyPr>
          <a:lstStyle/>
          <a:p>
            <a:pPr>
              <a:lnSpc>
                <a:spcPct val="150000"/>
              </a:lnSpc>
            </a:pPr>
            <a:r>
              <a:rPr lang="en-US" sz="2000" b="1" dirty="0"/>
              <a:t>Q: </a:t>
            </a:r>
            <a:r>
              <a:rPr lang="en-US" sz="2000" dirty="0"/>
              <a:t>What is the process for Senior Citizen Shade Tree removal?</a:t>
            </a:r>
          </a:p>
          <a:p>
            <a:pPr marL="0" indent="0">
              <a:lnSpc>
                <a:spcPct val="150000"/>
              </a:lnSpc>
              <a:buNone/>
            </a:pPr>
            <a:endParaRPr lang="en-US" sz="2000" dirty="0"/>
          </a:p>
          <a:p>
            <a:pPr>
              <a:lnSpc>
                <a:spcPct val="150000"/>
              </a:lnSpc>
            </a:pPr>
            <a:r>
              <a:rPr lang="en-US" sz="2000" b="1" dirty="0"/>
              <a:t>A:   </a:t>
            </a:r>
            <a:r>
              <a:rPr lang="en-US" sz="2000" dirty="0"/>
              <a:t>-</a:t>
            </a:r>
            <a:r>
              <a:rPr lang="en-US" sz="2000" b="1" dirty="0"/>
              <a:t> </a:t>
            </a:r>
            <a:r>
              <a:rPr lang="en-US" sz="2000" dirty="0"/>
              <a:t>Owner of property must be at least 65 years old</a:t>
            </a:r>
          </a:p>
          <a:p>
            <a:pPr marL="274320" lvl="1" indent="0">
              <a:lnSpc>
                <a:spcPct val="150000"/>
              </a:lnSpc>
              <a:buNone/>
            </a:pPr>
            <a:r>
              <a:rPr lang="en-US" dirty="0"/>
              <a:t>     - Property must be owner-occupied</a:t>
            </a:r>
          </a:p>
          <a:p>
            <a:pPr marL="274320" lvl="1" indent="0">
              <a:lnSpc>
                <a:spcPct val="150000"/>
              </a:lnSpc>
              <a:buNone/>
            </a:pPr>
            <a:r>
              <a:rPr lang="en-US" dirty="0"/>
              <a:t>     - There is no formal application. It currently is a first come/first   </a:t>
            </a:r>
          </a:p>
          <a:p>
            <a:pPr marL="274320" lvl="1" indent="0">
              <a:buNone/>
            </a:pPr>
            <a:r>
              <a:rPr lang="en-US" dirty="0"/>
              <a:t>       serve process.</a:t>
            </a:r>
          </a:p>
        </p:txBody>
      </p:sp>
      <p:sp>
        <p:nvSpPr>
          <p:cNvPr id="4" name="Slide Number Placeholder 3"/>
          <p:cNvSpPr>
            <a:spLocks noGrp="1"/>
          </p:cNvSpPr>
          <p:nvPr>
            <p:ph type="sldNum" sz="quarter" idx="12"/>
          </p:nvPr>
        </p:nvSpPr>
        <p:spPr/>
        <p:txBody>
          <a:bodyPr/>
          <a:lstStyle/>
          <a:p>
            <a:fld id="{6616E47E-09B3-497C-8813-9295B8339666}" type="slidenum">
              <a:rPr lang="en-US" smtClean="0"/>
              <a:t>67</a:t>
            </a:fld>
            <a:endParaRPr lang="en-US"/>
          </a:p>
        </p:txBody>
      </p:sp>
    </p:spTree>
    <p:extLst>
      <p:ext uri="{BB962C8B-B14F-4D97-AF65-F5344CB8AC3E}">
        <p14:creationId xmlns:p14="http://schemas.microsoft.com/office/powerpoint/2010/main" val="242538497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a:bodyPr>
          <a:lstStyle/>
          <a:p>
            <a:r>
              <a:rPr lang="en-US" dirty="0"/>
              <a:t>General Questions – Host Fee Fund</a:t>
            </a:r>
          </a:p>
        </p:txBody>
      </p:sp>
      <p:sp>
        <p:nvSpPr>
          <p:cNvPr id="3" name="Content Placeholder 2"/>
          <p:cNvSpPr>
            <a:spLocks noGrp="1"/>
          </p:cNvSpPr>
          <p:nvPr>
            <p:ph idx="1"/>
          </p:nvPr>
        </p:nvSpPr>
        <p:spPr>
          <a:xfrm>
            <a:off x="457200" y="1524000"/>
            <a:ext cx="8382000" cy="5181600"/>
          </a:xfrm>
        </p:spPr>
        <p:txBody>
          <a:bodyPr>
            <a:normAutofit/>
          </a:bodyPr>
          <a:lstStyle/>
          <a:p>
            <a:pPr algn="just">
              <a:lnSpc>
                <a:spcPct val="150000"/>
              </a:lnSpc>
            </a:pPr>
            <a:r>
              <a:rPr lang="en-US" sz="1800" b="1" dirty="0"/>
              <a:t>Q: </a:t>
            </a:r>
            <a:r>
              <a:rPr lang="en-US" sz="1800" dirty="0"/>
              <a:t>What are the improvements being made to the Greenbelt funded by the Host Fee?</a:t>
            </a:r>
          </a:p>
          <a:p>
            <a:pPr algn="just">
              <a:lnSpc>
                <a:spcPct val="150000"/>
              </a:lnSpc>
            </a:pPr>
            <a:endParaRPr lang="en-US" sz="1800" dirty="0"/>
          </a:p>
          <a:p>
            <a:pPr algn="just">
              <a:lnSpc>
                <a:spcPct val="150000"/>
              </a:lnSpc>
            </a:pPr>
            <a:r>
              <a:rPr lang="en-US" sz="1800" b="1" dirty="0"/>
              <a:t>A: </a:t>
            </a:r>
            <a:r>
              <a:rPr lang="en-US" sz="1800" dirty="0"/>
              <a:t>The activities would include removing fallen trees from the stream, controlling invasive species, and maintaining the various restoration sites, including what is known as ‘disturbed areas.’ This money will be used to acquire other funding, similar to how the initial $10k the City provided to CAGA was leveraged into $1.5m for the </a:t>
            </a:r>
            <a:r>
              <a:rPr lang="en-US" sz="1800" dirty="0" err="1"/>
              <a:t>Paxtang</a:t>
            </a:r>
            <a:r>
              <a:rPr lang="en-US" sz="1800" dirty="0"/>
              <a:t> Parkway restoration, which is almost complete.</a:t>
            </a:r>
          </a:p>
          <a:p>
            <a:endParaRPr lang="en-US" dirty="0"/>
          </a:p>
          <a:p>
            <a:endParaRPr lang="en-US" sz="2000" dirty="0"/>
          </a:p>
        </p:txBody>
      </p:sp>
      <p:sp>
        <p:nvSpPr>
          <p:cNvPr id="4" name="Slide Number Placeholder 3"/>
          <p:cNvSpPr>
            <a:spLocks noGrp="1"/>
          </p:cNvSpPr>
          <p:nvPr>
            <p:ph type="sldNum" sz="quarter" idx="12"/>
          </p:nvPr>
        </p:nvSpPr>
        <p:spPr/>
        <p:txBody>
          <a:bodyPr/>
          <a:lstStyle/>
          <a:p>
            <a:fld id="{6616E47E-09B3-497C-8813-9295B8339666}" type="slidenum">
              <a:rPr lang="en-US" smtClean="0"/>
              <a:t>68</a:t>
            </a:fld>
            <a:endParaRPr lang="en-US"/>
          </a:p>
        </p:txBody>
      </p:sp>
    </p:spTree>
    <p:extLst>
      <p:ext uri="{BB962C8B-B14F-4D97-AF65-F5344CB8AC3E}">
        <p14:creationId xmlns:p14="http://schemas.microsoft.com/office/powerpoint/2010/main" val="120973924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763000" cy="990600"/>
          </a:xfrm>
        </p:spPr>
        <p:txBody>
          <a:bodyPr>
            <a:normAutofit/>
          </a:bodyPr>
          <a:lstStyle/>
          <a:p>
            <a:r>
              <a:rPr lang="en-US" dirty="0"/>
              <a:t>General Questions – Host Fee Fund</a:t>
            </a:r>
          </a:p>
        </p:txBody>
      </p:sp>
      <p:sp>
        <p:nvSpPr>
          <p:cNvPr id="3" name="Content Placeholder 2"/>
          <p:cNvSpPr>
            <a:spLocks noGrp="1"/>
          </p:cNvSpPr>
          <p:nvPr>
            <p:ph idx="1"/>
          </p:nvPr>
        </p:nvSpPr>
        <p:spPr>
          <a:xfrm>
            <a:off x="457200" y="1524000"/>
            <a:ext cx="8382000" cy="5181600"/>
          </a:xfrm>
        </p:spPr>
        <p:txBody>
          <a:bodyPr>
            <a:normAutofit/>
          </a:bodyPr>
          <a:lstStyle/>
          <a:p>
            <a:pPr algn="just">
              <a:lnSpc>
                <a:spcPct val="150000"/>
              </a:lnSpc>
            </a:pPr>
            <a:r>
              <a:rPr lang="en-US" sz="2000" b="1" dirty="0"/>
              <a:t>Q: </a:t>
            </a:r>
            <a:r>
              <a:rPr lang="en-US" sz="2000" dirty="0"/>
              <a:t>Why are we funding positions from the Host Fund besides the Arborist and Recycling Manager?</a:t>
            </a:r>
          </a:p>
          <a:p>
            <a:pPr algn="just">
              <a:lnSpc>
                <a:spcPct val="150000"/>
              </a:lnSpc>
            </a:pPr>
            <a:endParaRPr lang="en-US" sz="2000" dirty="0"/>
          </a:p>
          <a:p>
            <a:pPr algn="just">
              <a:lnSpc>
                <a:spcPct val="150000"/>
              </a:lnSpc>
            </a:pPr>
            <a:r>
              <a:rPr lang="en-US" sz="2000" b="1" dirty="0"/>
              <a:t>A</a:t>
            </a:r>
            <a:r>
              <a:rPr lang="en-US" sz="2000" dirty="0"/>
              <a:t>: The Administration believes these are appropriate percentages of salary allocation due to the employees’ time spent on sustainability and environmental issues and review. This helps alleviate cost pressures on the general fund and the administration has not deviated from what has been the normal course of business over the past 5 years. </a:t>
            </a:r>
          </a:p>
          <a:p>
            <a:endParaRPr lang="en-US" sz="2000" dirty="0"/>
          </a:p>
        </p:txBody>
      </p:sp>
      <p:sp>
        <p:nvSpPr>
          <p:cNvPr id="4" name="Slide Number Placeholder 3"/>
          <p:cNvSpPr>
            <a:spLocks noGrp="1"/>
          </p:cNvSpPr>
          <p:nvPr>
            <p:ph type="sldNum" sz="quarter" idx="12"/>
          </p:nvPr>
        </p:nvSpPr>
        <p:spPr/>
        <p:txBody>
          <a:bodyPr/>
          <a:lstStyle/>
          <a:p>
            <a:fld id="{6616E47E-09B3-497C-8813-9295B8339666}" type="slidenum">
              <a:rPr lang="en-US" smtClean="0"/>
              <a:t>69</a:t>
            </a:fld>
            <a:endParaRPr lang="en-US"/>
          </a:p>
        </p:txBody>
      </p:sp>
    </p:spTree>
    <p:extLst>
      <p:ext uri="{BB962C8B-B14F-4D97-AF65-F5344CB8AC3E}">
        <p14:creationId xmlns:p14="http://schemas.microsoft.com/office/powerpoint/2010/main" val="338191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Administration</a:t>
            </a:r>
          </a:p>
        </p:txBody>
      </p:sp>
      <p:sp>
        <p:nvSpPr>
          <p:cNvPr id="3" name="Content Placeholder 2"/>
          <p:cNvSpPr>
            <a:spLocks noGrp="1"/>
          </p:cNvSpPr>
          <p:nvPr>
            <p:ph idx="1"/>
          </p:nvPr>
        </p:nvSpPr>
        <p:spPr>
          <a:xfrm>
            <a:off x="457200" y="1524000"/>
            <a:ext cx="8382000" cy="5181600"/>
          </a:xfrm>
        </p:spPr>
        <p:txBody>
          <a:bodyPr>
            <a:normAutofit/>
          </a:bodyPr>
          <a:lstStyle/>
          <a:p>
            <a:pPr algn="just">
              <a:lnSpc>
                <a:spcPct val="150000"/>
              </a:lnSpc>
            </a:pPr>
            <a:r>
              <a:rPr lang="en-US" sz="1800" dirty="0"/>
              <a:t>Q: The Business Administrator and Finance Director are proposed to be separated, how do we justify this being as though the job description says that the BA is the Chief Financial Officer. What will his involvement be regarding the city's finances?</a:t>
            </a:r>
          </a:p>
          <a:p>
            <a:pPr algn="just">
              <a:lnSpc>
                <a:spcPct val="150000"/>
              </a:lnSpc>
            </a:pPr>
            <a:endParaRPr lang="en-US" sz="1800" dirty="0"/>
          </a:p>
          <a:p>
            <a:pPr algn="just">
              <a:lnSpc>
                <a:spcPct val="150000"/>
              </a:lnSpc>
            </a:pPr>
            <a:r>
              <a:rPr lang="en-US" sz="1800" dirty="0"/>
              <a:t>A: The Business Administrator is the Chief of Staff to the Mayor and generally oversees all departments, including the Department of Budget and Finance. The Finance Director specially heads the Department of Budget and Finance, which includes the offices of Finance, Budget, Purchasing and Accounting. The BA also has specific statutory responsibilities and the Finance Director under Act 124 is the City’s ex-officio member of the new Intergovernmental Cooperation Authority. </a:t>
            </a:r>
          </a:p>
        </p:txBody>
      </p:sp>
      <p:sp>
        <p:nvSpPr>
          <p:cNvPr id="4" name="Slide Number Placeholder 3"/>
          <p:cNvSpPr>
            <a:spLocks noGrp="1"/>
          </p:cNvSpPr>
          <p:nvPr>
            <p:ph type="sldNum" sz="quarter" idx="12"/>
          </p:nvPr>
        </p:nvSpPr>
        <p:spPr/>
        <p:txBody>
          <a:bodyPr/>
          <a:lstStyle/>
          <a:p>
            <a:fld id="{6616E47E-09B3-497C-8813-9295B8339666}" type="slidenum">
              <a:rPr lang="en-US" smtClean="0"/>
              <a:t>7</a:t>
            </a:fld>
            <a:endParaRPr lang="en-US"/>
          </a:p>
        </p:txBody>
      </p:sp>
    </p:spTree>
    <p:extLst>
      <p:ext uri="{BB962C8B-B14F-4D97-AF65-F5344CB8AC3E}">
        <p14:creationId xmlns:p14="http://schemas.microsoft.com/office/powerpoint/2010/main" val="80826556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DBHD</a:t>
            </a:r>
          </a:p>
        </p:txBody>
      </p:sp>
      <p:sp>
        <p:nvSpPr>
          <p:cNvPr id="3" name="Content Placeholder 2"/>
          <p:cNvSpPr>
            <a:spLocks noGrp="1"/>
          </p:cNvSpPr>
          <p:nvPr>
            <p:ph idx="1"/>
          </p:nvPr>
        </p:nvSpPr>
        <p:spPr>
          <a:xfrm>
            <a:off x="457200" y="1524000"/>
            <a:ext cx="8382000" cy="5181600"/>
          </a:xfrm>
        </p:spPr>
        <p:txBody>
          <a:bodyPr>
            <a:normAutofit/>
          </a:bodyPr>
          <a:lstStyle/>
          <a:p>
            <a:pPr>
              <a:lnSpc>
                <a:spcPct val="150000"/>
              </a:lnSpc>
            </a:pPr>
            <a:r>
              <a:rPr lang="en-US" sz="2000" b="1" dirty="0"/>
              <a:t>Q: </a:t>
            </a:r>
            <a:r>
              <a:rPr lang="en-US" sz="2000" dirty="0"/>
              <a:t>Can you please provide information relative to the major portions of DBHD’s budget?</a:t>
            </a:r>
          </a:p>
          <a:p>
            <a:pPr>
              <a:lnSpc>
                <a:spcPct val="150000"/>
              </a:lnSpc>
            </a:pPr>
            <a:endParaRPr lang="en-US" sz="2000" dirty="0"/>
          </a:p>
          <a:p>
            <a:pPr>
              <a:lnSpc>
                <a:spcPct val="150000"/>
              </a:lnSpc>
            </a:pPr>
            <a:r>
              <a:rPr lang="en-US" sz="2000" b="1" dirty="0"/>
              <a:t>A: </a:t>
            </a:r>
            <a:r>
              <a:rPr lang="en-US" sz="2000" dirty="0"/>
              <a:t>The DBHD current budget is comprised of the following funding:</a:t>
            </a:r>
          </a:p>
          <a:p>
            <a:pPr>
              <a:lnSpc>
                <a:spcPct val="150000"/>
              </a:lnSpc>
            </a:pPr>
            <a:r>
              <a:rPr lang="en-US" sz="2000" dirty="0"/>
              <a:t>LEAD:  			                                      $1,200,000</a:t>
            </a:r>
          </a:p>
          <a:p>
            <a:pPr>
              <a:lnSpc>
                <a:spcPct val="150000"/>
              </a:lnSpc>
            </a:pPr>
            <a:r>
              <a:rPr lang="en-US" sz="2000" dirty="0"/>
              <a:t>CDBG:  			                                      $2,043,831</a:t>
            </a:r>
          </a:p>
          <a:p>
            <a:pPr>
              <a:lnSpc>
                <a:spcPct val="150000"/>
              </a:lnSpc>
            </a:pPr>
            <a:r>
              <a:rPr lang="en-US" sz="2000" dirty="0"/>
              <a:t>HOME:			                                      $   500,830</a:t>
            </a:r>
          </a:p>
          <a:p>
            <a:pPr>
              <a:lnSpc>
                <a:spcPct val="150000"/>
              </a:lnSpc>
            </a:pPr>
            <a:r>
              <a:rPr lang="en-US" sz="2000" dirty="0"/>
              <a:t>ESG:				                                      </a:t>
            </a:r>
            <a:r>
              <a:rPr lang="en-US" sz="2000" u="sng" dirty="0"/>
              <a:t>$   166,207</a:t>
            </a:r>
          </a:p>
          <a:p>
            <a:pPr>
              <a:lnSpc>
                <a:spcPct val="150000"/>
              </a:lnSpc>
            </a:pPr>
            <a:r>
              <a:rPr lang="en-US" sz="2000" dirty="0"/>
              <a:t>DBHD TOTAL BUDGET:                                                $ 3,910,868</a:t>
            </a:r>
          </a:p>
          <a:p>
            <a:endParaRPr lang="en-US" dirty="0"/>
          </a:p>
        </p:txBody>
      </p:sp>
      <p:sp>
        <p:nvSpPr>
          <p:cNvPr id="4" name="Slide Number Placeholder 3"/>
          <p:cNvSpPr>
            <a:spLocks noGrp="1"/>
          </p:cNvSpPr>
          <p:nvPr>
            <p:ph type="sldNum" sz="quarter" idx="12"/>
          </p:nvPr>
        </p:nvSpPr>
        <p:spPr/>
        <p:txBody>
          <a:bodyPr/>
          <a:lstStyle/>
          <a:p>
            <a:fld id="{6616E47E-09B3-497C-8813-9295B8339666}" type="slidenum">
              <a:rPr lang="en-US" smtClean="0"/>
              <a:t>70</a:t>
            </a:fld>
            <a:endParaRPr lang="en-US"/>
          </a:p>
        </p:txBody>
      </p:sp>
    </p:spTree>
    <p:extLst>
      <p:ext uri="{BB962C8B-B14F-4D97-AF65-F5344CB8AC3E}">
        <p14:creationId xmlns:p14="http://schemas.microsoft.com/office/powerpoint/2010/main" val="408479886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DBHD</a:t>
            </a:r>
          </a:p>
        </p:txBody>
      </p:sp>
      <p:sp>
        <p:nvSpPr>
          <p:cNvPr id="3" name="Content Placeholder 2"/>
          <p:cNvSpPr>
            <a:spLocks noGrp="1"/>
          </p:cNvSpPr>
          <p:nvPr>
            <p:ph idx="1"/>
          </p:nvPr>
        </p:nvSpPr>
        <p:spPr>
          <a:xfrm>
            <a:off x="457200" y="1524000"/>
            <a:ext cx="8382000" cy="5181600"/>
          </a:xfrm>
        </p:spPr>
        <p:txBody>
          <a:bodyPr>
            <a:normAutofit lnSpcReduction="10000"/>
          </a:bodyPr>
          <a:lstStyle/>
          <a:p>
            <a:pPr>
              <a:lnSpc>
                <a:spcPct val="150000"/>
              </a:lnSpc>
            </a:pPr>
            <a:r>
              <a:rPr lang="en-US" sz="1800" b="1" dirty="0"/>
              <a:t>Q: </a:t>
            </a:r>
            <a:r>
              <a:rPr lang="en-US" sz="1800" dirty="0"/>
              <a:t>What is the status of the LEAD program?</a:t>
            </a:r>
          </a:p>
          <a:p>
            <a:pPr lvl="0">
              <a:lnSpc>
                <a:spcPct val="150000"/>
              </a:lnSpc>
            </a:pPr>
            <a:r>
              <a:rPr lang="en-US" sz="1800" b="1" dirty="0"/>
              <a:t>A: </a:t>
            </a:r>
            <a:r>
              <a:rPr lang="en-US" sz="1800" dirty="0"/>
              <a:t>The current grant (LHRD 2015 grant) closes in February 2019.  However, we are glad to report that the DBHD is in good standing and is no longer on High Risk status.  Being off High-Risk status qualifies us to apply for the next Notification of Federal Funding (NOFA) in March 2019 with a new three year grant cycle beginning December 2019.</a:t>
            </a:r>
          </a:p>
          <a:p>
            <a:pPr>
              <a:lnSpc>
                <a:spcPct val="150000"/>
              </a:lnSpc>
            </a:pPr>
            <a:r>
              <a:rPr lang="en-US" sz="1800" dirty="0"/>
              <a:t> </a:t>
            </a:r>
          </a:p>
          <a:p>
            <a:pPr>
              <a:lnSpc>
                <a:spcPct val="150000"/>
              </a:lnSpc>
            </a:pPr>
            <a:r>
              <a:rPr lang="en-US" sz="1800" dirty="0"/>
              <a:t>Also, we are in negotiations to assist the State of Pennsylvania fulfill its current grant obligation as a grant sub-recipient beginning January 2019 – September 2019 (Approximately $1M).  When awarded as a state LHRD sub-recipient, it will cover the shortfall of funding created by the completion of the LHRD2015 current lead grant. </a:t>
            </a:r>
          </a:p>
          <a:p>
            <a:endParaRPr lang="en-US" dirty="0"/>
          </a:p>
          <a:p>
            <a:endParaRPr lang="en-US" dirty="0"/>
          </a:p>
        </p:txBody>
      </p:sp>
      <p:sp>
        <p:nvSpPr>
          <p:cNvPr id="4" name="Slide Number Placeholder 3"/>
          <p:cNvSpPr>
            <a:spLocks noGrp="1"/>
          </p:cNvSpPr>
          <p:nvPr>
            <p:ph type="sldNum" sz="quarter" idx="12"/>
          </p:nvPr>
        </p:nvSpPr>
        <p:spPr/>
        <p:txBody>
          <a:bodyPr/>
          <a:lstStyle/>
          <a:p>
            <a:fld id="{6616E47E-09B3-497C-8813-9295B8339666}" type="slidenum">
              <a:rPr lang="en-US" smtClean="0"/>
              <a:t>71</a:t>
            </a:fld>
            <a:endParaRPr lang="en-US"/>
          </a:p>
        </p:txBody>
      </p:sp>
    </p:spTree>
    <p:extLst>
      <p:ext uri="{BB962C8B-B14F-4D97-AF65-F5344CB8AC3E}">
        <p14:creationId xmlns:p14="http://schemas.microsoft.com/office/powerpoint/2010/main" val="51255618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DBHD</a:t>
            </a:r>
          </a:p>
        </p:txBody>
      </p:sp>
      <p:sp>
        <p:nvSpPr>
          <p:cNvPr id="3" name="Content Placeholder 2"/>
          <p:cNvSpPr>
            <a:spLocks noGrp="1"/>
          </p:cNvSpPr>
          <p:nvPr>
            <p:ph idx="1"/>
          </p:nvPr>
        </p:nvSpPr>
        <p:spPr>
          <a:xfrm>
            <a:off x="457200" y="1524000"/>
            <a:ext cx="8382000" cy="5181600"/>
          </a:xfrm>
        </p:spPr>
        <p:txBody>
          <a:bodyPr>
            <a:normAutofit/>
          </a:bodyPr>
          <a:lstStyle/>
          <a:p>
            <a:pPr marL="0" indent="0">
              <a:buNone/>
            </a:pPr>
            <a:endParaRPr lang="en-US" dirty="0"/>
          </a:p>
          <a:p>
            <a:pPr>
              <a:lnSpc>
                <a:spcPct val="150000"/>
              </a:lnSpc>
            </a:pPr>
            <a:r>
              <a:rPr lang="en-US" sz="2000" b="1" dirty="0"/>
              <a:t>Q: </a:t>
            </a:r>
            <a:r>
              <a:rPr lang="en-US" sz="2000" dirty="0"/>
              <a:t>How many families have been served through the LEAD program?</a:t>
            </a:r>
          </a:p>
          <a:p>
            <a:pPr>
              <a:lnSpc>
                <a:spcPct val="150000"/>
              </a:lnSpc>
            </a:pPr>
            <a:r>
              <a:rPr lang="en-US" sz="2000" b="1" dirty="0"/>
              <a:t>A: </a:t>
            </a:r>
            <a:r>
              <a:rPr lang="en-US" sz="2000" dirty="0"/>
              <a:t>There have been 169 families serviced YTD with an expectation of 181 by the end of grant in February 2019</a:t>
            </a:r>
          </a:p>
          <a:p>
            <a:pPr>
              <a:lnSpc>
                <a:spcPct val="150000"/>
              </a:lnSpc>
            </a:pPr>
            <a:endParaRPr lang="en-US" sz="2000" dirty="0"/>
          </a:p>
          <a:p>
            <a:pPr>
              <a:lnSpc>
                <a:spcPct val="150000"/>
              </a:lnSpc>
            </a:pPr>
            <a:r>
              <a:rPr lang="en-US" sz="1800" b="1" dirty="0"/>
              <a:t>Q: </a:t>
            </a:r>
            <a:r>
              <a:rPr lang="en-US" sz="2000" dirty="0"/>
              <a:t>Has the City met its benchmark goals?</a:t>
            </a:r>
          </a:p>
          <a:p>
            <a:pPr algn="just">
              <a:lnSpc>
                <a:spcPct val="150000"/>
              </a:lnSpc>
            </a:pPr>
            <a:r>
              <a:rPr lang="en-US" sz="2000" b="1" dirty="0"/>
              <a:t>A: </a:t>
            </a:r>
            <a:r>
              <a:rPr lang="en-US" sz="2000" dirty="0"/>
              <a:t>Yes, the City has met all its benchmarks to date after being significantly behind this time last year.  By meeting benchmarks, the City is no longer on High Risk designation status. </a:t>
            </a:r>
          </a:p>
          <a:p>
            <a:endParaRPr lang="en-US" sz="2000" dirty="0"/>
          </a:p>
          <a:p>
            <a:pPr>
              <a:lnSpc>
                <a:spcPct val="150000"/>
              </a:lnSpc>
            </a:pPr>
            <a:endParaRPr lang="en-US" sz="2000" dirty="0"/>
          </a:p>
          <a:p>
            <a:endParaRPr lang="en-US" dirty="0"/>
          </a:p>
        </p:txBody>
      </p:sp>
      <p:sp>
        <p:nvSpPr>
          <p:cNvPr id="4" name="Slide Number Placeholder 3"/>
          <p:cNvSpPr>
            <a:spLocks noGrp="1"/>
          </p:cNvSpPr>
          <p:nvPr>
            <p:ph type="sldNum" sz="quarter" idx="12"/>
          </p:nvPr>
        </p:nvSpPr>
        <p:spPr/>
        <p:txBody>
          <a:bodyPr/>
          <a:lstStyle/>
          <a:p>
            <a:fld id="{6616E47E-09B3-497C-8813-9295B8339666}" type="slidenum">
              <a:rPr lang="en-US" smtClean="0"/>
              <a:t>72</a:t>
            </a:fld>
            <a:endParaRPr lang="en-US"/>
          </a:p>
        </p:txBody>
      </p:sp>
    </p:spTree>
    <p:extLst>
      <p:ext uri="{BB962C8B-B14F-4D97-AF65-F5344CB8AC3E}">
        <p14:creationId xmlns:p14="http://schemas.microsoft.com/office/powerpoint/2010/main" val="15769783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DBHD</a:t>
            </a:r>
          </a:p>
        </p:txBody>
      </p:sp>
      <p:sp>
        <p:nvSpPr>
          <p:cNvPr id="3" name="Content Placeholder 2"/>
          <p:cNvSpPr>
            <a:spLocks noGrp="1"/>
          </p:cNvSpPr>
          <p:nvPr>
            <p:ph idx="1"/>
          </p:nvPr>
        </p:nvSpPr>
        <p:spPr>
          <a:xfrm>
            <a:off x="457200" y="1524000"/>
            <a:ext cx="8382000" cy="5181600"/>
          </a:xfrm>
        </p:spPr>
        <p:txBody>
          <a:bodyPr>
            <a:normAutofit/>
          </a:bodyPr>
          <a:lstStyle/>
          <a:p>
            <a:pPr marL="0" indent="0">
              <a:buNone/>
            </a:pPr>
            <a:endParaRPr lang="en-US" b="1" dirty="0"/>
          </a:p>
          <a:p>
            <a:pPr algn="just">
              <a:lnSpc>
                <a:spcPct val="150000"/>
              </a:lnSpc>
            </a:pPr>
            <a:r>
              <a:rPr lang="en-US" sz="2000" b="1" dirty="0"/>
              <a:t>Q: </a:t>
            </a:r>
            <a:r>
              <a:rPr lang="en-US" sz="1800" dirty="0"/>
              <a:t>What is the status of the HOME program?</a:t>
            </a:r>
          </a:p>
          <a:p>
            <a:pPr algn="just">
              <a:lnSpc>
                <a:spcPct val="150000"/>
              </a:lnSpc>
            </a:pPr>
            <a:r>
              <a:rPr lang="en-US" sz="1800" b="1" dirty="0"/>
              <a:t>A: </a:t>
            </a:r>
            <a:r>
              <a:rPr lang="en-US" sz="1800" dirty="0"/>
              <a:t>The HOME program continues to provide REHAB services through the HIP program to home owners. Regulation dictates the priorities as seniors and families with children under the age of 6.  </a:t>
            </a:r>
          </a:p>
          <a:p>
            <a:pPr algn="just">
              <a:lnSpc>
                <a:spcPct val="150000"/>
              </a:lnSpc>
            </a:pPr>
            <a:endParaRPr lang="en-US" sz="1800" dirty="0"/>
          </a:p>
          <a:p>
            <a:pPr algn="just">
              <a:lnSpc>
                <a:spcPct val="150000"/>
              </a:lnSpc>
            </a:pPr>
            <a:r>
              <a:rPr lang="en-US" sz="1800" b="1" dirty="0"/>
              <a:t>Q: </a:t>
            </a:r>
            <a:r>
              <a:rPr lang="en-US" sz="1800" dirty="0"/>
              <a:t>How many families have been served through this program and have benchmark goals been met?</a:t>
            </a:r>
          </a:p>
          <a:p>
            <a:pPr algn="just">
              <a:lnSpc>
                <a:spcPct val="150000"/>
              </a:lnSpc>
            </a:pPr>
            <a:r>
              <a:rPr lang="en-US" sz="1800" b="1" dirty="0"/>
              <a:t>A: </a:t>
            </a:r>
            <a:r>
              <a:rPr lang="en-US" sz="1800" dirty="0"/>
              <a:t>Approximately 12 families have been serviced this year with the average cost per unit served being $20k and all benchmark goals have been met.</a:t>
            </a:r>
            <a:endParaRPr lang="en-US" sz="1800" b="1" dirty="0"/>
          </a:p>
          <a:p>
            <a:endParaRPr lang="en-US" dirty="0"/>
          </a:p>
          <a:p>
            <a:endParaRPr lang="en-US" dirty="0"/>
          </a:p>
        </p:txBody>
      </p:sp>
      <p:sp>
        <p:nvSpPr>
          <p:cNvPr id="4" name="Slide Number Placeholder 3"/>
          <p:cNvSpPr>
            <a:spLocks noGrp="1"/>
          </p:cNvSpPr>
          <p:nvPr>
            <p:ph type="sldNum" sz="quarter" idx="12"/>
          </p:nvPr>
        </p:nvSpPr>
        <p:spPr/>
        <p:txBody>
          <a:bodyPr/>
          <a:lstStyle/>
          <a:p>
            <a:fld id="{6616E47E-09B3-497C-8813-9295B8339666}" type="slidenum">
              <a:rPr lang="en-US" smtClean="0"/>
              <a:t>73</a:t>
            </a:fld>
            <a:endParaRPr lang="en-US"/>
          </a:p>
        </p:txBody>
      </p:sp>
    </p:spTree>
    <p:extLst>
      <p:ext uri="{BB962C8B-B14F-4D97-AF65-F5344CB8AC3E}">
        <p14:creationId xmlns:p14="http://schemas.microsoft.com/office/powerpoint/2010/main" val="57921802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DBHD</a:t>
            </a:r>
          </a:p>
        </p:txBody>
      </p:sp>
      <p:sp>
        <p:nvSpPr>
          <p:cNvPr id="3" name="Content Placeholder 2"/>
          <p:cNvSpPr>
            <a:spLocks noGrp="1"/>
          </p:cNvSpPr>
          <p:nvPr>
            <p:ph idx="1"/>
          </p:nvPr>
        </p:nvSpPr>
        <p:spPr>
          <a:xfrm>
            <a:off x="457200" y="1524000"/>
            <a:ext cx="8382000" cy="5181600"/>
          </a:xfrm>
        </p:spPr>
        <p:txBody>
          <a:bodyPr>
            <a:normAutofit/>
          </a:bodyPr>
          <a:lstStyle/>
          <a:p>
            <a:pPr>
              <a:lnSpc>
                <a:spcPct val="150000"/>
              </a:lnSpc>
            </a:pPr>
            <a:r>
              <a:rPr lang="en-US" sz="2000" b="1" dirty="0"/>
              <a:t>Q</a:t>
            </a:r>
            <a:r>
              <a:rPr lang="en-US" sz="2000" dirty="0"/>
              <a:t>: Were any minority-owned or women-owned businesses contracted through HOME?</a:t>
            </a:r>
          </a:p>
          <a:p>
            <a:pPr>
              <a:lnSpc>
                <a:spcPct val="150000"/>
              </a:lnSpc>
            </a:pPr>
            <a:r>
              <a:rPr lang="en-US" sz="2000" b="1" dirty="0"/>
              <a:t>A</a:t>
            </a:r>
            <a:r>
              <a:rPr lang="en-US" sz="2000" dirty="0"/>
              <a:t>: Yes and a Section 3 report is filled annually to HUD verifying this information. Currently, all three DBHD approved contractors are either minority or women owned businesses. </a:t>
            </a:r>
          </a:p>
          <a:p>
            <a:pPr>
              <a:lnSpc>
                <a:spcPct val="150000"/>
              </a:lnSpc>
            </a:pPr>
            <a:endParaRPr lang="en-US" sz="2000" dirty="0"/>
          </a:p>
          <a:p>
            <a:pPr>
              <a:lnSpc>
                <a:spcPct val="150000"/>
              </a:lnSpc>
            </a:pPr>
            <a:r>
              <a:rPr lang="en-US" sz="2000" b="1" dirty="0"/>
              <a:t>Q</a:t>
            </a:r>
            <a:r>
              <a:rPr lang="en-US" sz="2000" dirty="0"/>
              <a:t>: Will applications be available for next year?</a:t>
            </a:r>
          </a:p>
          <a:p>
            <a:pPr>
              <a:lnSpc>
                <a:spcPct val="150000"/>
              </a:lnSpc>
            </a:pPr>
            <a:r>
              <a:rPr lang="en-US" sz="2000" b="1" dirty="0"/>
              <a:t>A</a:t>
            </a:r>
            <a:r>
              <a:rPr lang="en-US" sz="2000" dirty="0"/>
              <a:t>: Yes, the application process is expected to reopen by March 2019</a:t>
            </a:r>
          </a:p>
          <a:p>
            <a:endParaRPr lang="en-US" dirty="0"/>
          </a:p>
          <a:p>
            <a:endParaRPr lang="en-US" dirty="0"/>
          </a:p>
        </p:txBody>
      </p:sp>
      <p:sp>
        <p:nvSpPr>
          <p:cNvPr id="4" name="Slide Number Placeholder 3"/>
          <p:cNvSpPr>
            <a:spLocks noGrp="1"/>
          </p:cNvSpPr>
          <p:nvPr>
            <p:ph type="sldNum" sz="quarter" idx="12"/>
          </p:nvPr>
        </p:nvSpPr>
        <p:spPr/>
        <p:txBody>
          <a:bodyPr/>
          <a:lstStyle/>
          <a:p>
            <a:fld id="{6616E47E-09B3-497C-8813-9295B8339666}" type="slidenum">
              <a:rPr lang="en-US" smtClean="0"/>
              <a:t>74</a:t>
            </a:fld>
            <a:endParaRPr lang="en-US"/>
          </a:p>
        </p:txBody>
      </p:sp>
    </p:spTree>
    <p:extLst>
      <p:ext uri="{BB962C8B-B14F-4D97-AF65-F5344CB8AC3E}">
        <p14:creationId xmlns:p14="http://schemas.microsoft.com/office/powerpoint/2010/main" val="271931811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Other</a:t>
            </a:r>
          </a:p>
        </p:txBody>
      </p:sp>
      <p:sp>
        <p:nvSpPr>
          <p:cNvPr id="3" name="Content Placeholder 2"/>
          <p:cNvSpPr>
            <a:spLocks noGrp="1"/>
          </p:cNvSpPr>
          <p:nvPr>
            <p:ph idx="1"/>
          </p:nvPr>
        </p:nvSpPr>
        <p:spPr>
          <a:xfrm>
            <a:off x="457200" y="1524000"/>
            <a:ext cx="8382000" cy="5181600"/>
          </a:xfrm>
        </p:spPr>
        <p:txBody>
          <a:bodyPr>
            <a:normAutofit/>
          </a:bodyPr>
          <a:lstStyle/>
          <a:p>
            <a:pPr algn="just">
              <a:lnSpc>
                <a:spcPct val="150000"/>
              </a:lnSpc>
            </a:pPr>
            <a:r>
              <a:rPr lang="en-US" sz="2000" b="1" dirty="0"/>
              <a:t>Q: </a:t>
            </a:r>
            <a:r>
              <a:rPr lang="en-US" sz="2000" dirty="0"/>
              <a:t>What is the City's tuition and training reimbursement policy?</a:t>
            </a:r>
          </a:p>
          <a:p>
            <a:pPr algn="just">
              <a:lnSpc>
                <a:spcPct val="150000"/>
              </a:lnSpc>
            </a:pPr>
            <a:endParaRPr lang="en-US" sz="2000" dirty="0"/>
          </a:p>
          <a:p>
            <a:pPr algn="just">
              <a:lnSpc>
                <a:spcPct val="150000"/>
              </a:lnSpc>
            </a:pPr>
            <a:r>
              <a:rPr lang="en-US" sz="2000" b="1" dirty="0"/>
              <a:t>A: </a:t>
            </a:r>
            <a:r>
              <a:rPr lang="en-US" sz="2000" dirty="0"/>
              <a:t>All Tuition and Training reimbursements/funding for bargaining unit employees are contractual. There is no tuition reimbursement policy for non-represented (Management) employees.  This practice was eliminated in 2000.  Management employees request training through their Department/Bureau Directors.  The Department/Bureau Director budgets for any training they would approve.</a:t>
            </a:r>
          </a:p>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6616E47E-09B3-497C-8813-9295B8339666}" type="slidenum">
              <a:rPr lang="en-US" smtClean="0"/>
              <a:t>75</a:t>
            </a:fld>
            <a:endParaRPr lang="en-US"/>
          </a:p>
        </p:txBody>
      </p:sp>
    </p:spTree>
    <p:extLst>
      <p:ext uri="{BB962C8B-B14F-4D97-AF65-F5344CB8AC3E}">
        <p14:creationId xmlns:p14="http://schemas.microsoft.com/office/powerpoint/2010/main" val="207001388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Other</a:t>
            </a:r>
          </a:p>
        </p:txBody>
      </p:sp>
      <p:sp>
        <p:nvSpPr>
          <p:cNvPr id="3" name="Content Placeholder 2"/>
          <p:cNvSpPr>
            <a:spLocks noGrp="1"/>
          </p:cNvSpPr>
          <p:nvPr>
            <p:ph idx="1"/>
          </p:nvPr>
        </p:nvSpPr>
        <p:spPr>
          <a:xfrm>
            <a:off x="457200" y="1524000"/>
            <a:ext cx="8382000" cy="5181600"/>
          </a:xfrm>
        </p:spPr>
        <p:txBody>
          <a:bodyPr>
            <a:normAutofit/>
          </a:bodyPr>
          <a:lstStyle/>
          <a:p>
            <a:pPr algn="just">
              <a:lnSpc>
                <a:spcPct val="150000"/>
              </a:lnSpc>
            </a:pPr>
            <a:r>
              <a:rPr lang="en-US" sz="2000" b="1" dirty="0"/>
              <a:t>Q: </a:t>
            </a:r>
            <a:r>
              <a:rPr lang="en-US" sz="1800" dirty="0"/>
              <a:t>How many employees take home vehicles and how many are provided with cell phones? Additionally, provide the policy regarding vehicles.</a:t>
            </a:r>
          </a:p>
          <a:p>
            <a:pPr algn="just">
              <a:lnSpc>
                <a:spcPct val="150000"/>
              </a:lnSpc>
            </a:pPr>
            <a:endParaRPr lang="en-US" sz="1800" dirty="0"/>
          </a:p>
          <a:p>
            <a:pPr algn="just">
              <a:lnSpc>
                <a:spcPct val="150000"/>
              </a:lnSpc>
            </a:pPr>
            <a:r>
              <a:rPr lang="en-US" sz="1800" b="1" dirty="0"/>
              <a:t>A</a:t>
            </a:r>
            <a:r>
              <a:rPr lang="en-US" sz="1800" dirty="0"/>
              <a:t>: There are currently 8 non-exempt (meaning they are not driving emergency vehicles, do not carry firearms, and must file with the IRS as the use of their vehicle is considered a taxable benefit) employees who take home vehicles. There currently is no formal policy for this privilege, but there currently is one in development.</a:t>
            </a:r>
          </a:p>
          <a:p>
            <a:pPr algn="just"/>
            <a:endParaRPr lang="en-US" sz="1800" dirty="0"/>
          </a:p>
          <a:p>
            <a:pPr algn="just">
              <a:lnSpc>
                <a:spcPct val="150000"/>
              </a:lnSpc>
            </a:pPr>
            <a:r>
              <a:rPr lang="en-US" sz="1800" dirty="0"/>
              <a:t>There are currently 59 non-uniformed employees who are provided with a City cell phone</a:t>
            </a:r>
          </a:p>
        </p:txBody>
      </p:sp>
      <p:sp>
        <p:nvSpPr>
          <p:cNvPr id="4" name="Slide Number Placeholder 3"/>
          <p:cNvSpPr>
            <a:spLocks noGrp="1"/>
          </p:cNvSpPr>
          <p:nvPr>
            <p:ph type="sldNum" sz="quarter" idx="12"/>
          </p:nvPr>
        </p:nvSpPr>
        <p:spPr/>
        <p:txBody>
          <a:bodyPr/>
          <a:lstStyle/>
          <a:p>
            <a:fld id="{6616E47E-09B3-497C-8813-9295B8339666}" type="slidenum">
              <a:rPr lang="en-US" smtClean="0"/>
              <a:t>76</a:t>
            </a:fld>
            <a:endParaRPr lang="en-US"/>
          </a:p>
        </p:txBody>
      </p:sp>
    </p:spTree>
    <p:extLst>
      <p:ext uri="{BB962C8B-B14F-4D97-AF65-F5344CB8AC3E}">
        <p14:creationId xmlns:p14="http://schemas.microsoft.com/office/powerpoint/2010/main" val="2961773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Administration</a:t>
            </a:r>
          </a:p>
        </p:txBody>
      </p:sp>
      <p:sp>
        <p:nvSpPr>
          <p:cNvPr id="3" name="Content Placeholder 2"/>
          <p:cNvSpPr>
            <a:spLocks noGrp="1"/>
          </p:cNvSpPr>
          <p:nvPr>
            <p:ph idx="1"/>
          </p:nvPr>
        </p:nvSpPr>
        <p:spPr>
          <a:xfrm>
            <a:off x="457200" y="1709928"/>
            <a:ext cx="8382000" cy="4995672"/>
          </a:xfrm>
        </p:spPr>
        <p:txBody>
          <a:bodyPr>
            <a:normAutofit/>
          </a:bodyPr>
          <a:lstStyle/>
          <a:p>
            <a:pPr algn="just">
              <a:lnSpc>
                <a:spcPct val="150000"/>
              </a:lnSpc>
            </a:pPr>
            <a:r>
              <a:rPr lang="en-US" sz="1800" b="1" dirty="0"/>
              <a:t>Q: </a:t>
            </a:r>
            <a:r>
              <a:rPr lang="en-US" sz="1800" dirty="0"/>
              <a:t>When evaluating promotions and position changes, Has the administration ever considered Cost of Living Raises? </a:t>
            </a:r>
          </a:p>
          <a:p>
            <a:pPr algn="just"/>
            <a:endParaRPr lang="en-US" sz="1800" b="1" dirty="0"/>
          </a:p>
          <a:p>
            <a:pPr algn="just">
              <a:lnSpc>
                <a:spcPct val="150000"/>
              </a:lnSpc>
            </a:pPr>
            <a:r>
              <a:rPr lang="en-US" sz="1800" b="1" dirty="0"/>
              <a:t>A: </a:t>
            </a:r>
            <a:r>
              <a:rPr lang="en-US" sz="1800" dirty="0"/>
              <a:t>For our unionized workforce COLAs would be collectively bargained and part of the three CBAs. For management, the City has instituted a new merit based annual review process and prefer this method of evaluation over annual COLAs</a:t>
            </a:r>
            <a:r>
              <a:rPr lang="en-US" sz="1800" b="1" dirty="0"/>
              <a:t>.</a:t>
            </a:r>
            <a:endParaRPr lang="en-US" sz="1800" dirty="0"/>
          </a:p>
        </p:txBody>
      </p:sp>
      <p:sp>
        <p:nvSpPr>
          <p:cNvPr id="4" name="Slide Number Placeholder 3"/>
          <p:cNvSpPr>
            <a:spLocks noGrp="1"/>
          </p:cNvSpPr>
          <p:nvPr>
            <p:ph type="sldNum" sz="quarter" idx="12"/>
          </p:nvPr>
        </p:nvSpPr>
        <p:spPr/>
        <p:txBody>
          <a:bodyPr/>
          <a:lstStyle/>
          <a:p>
            <a:fld id="{6616E47E-09B3-497C-8813-9295B8339666}" type="slidenum">
              <a:rPr lang="en-US" smtClean="0"/>
              <a:t>8</a:t>
            </a:fld>
            <a:endParaRPr lang="en-US"/>
          </a:p>
        </p:txBody>
      </p:sp>
    </p:spTree>
    <p:extLst>
      <p:ext uri="{BB962C8B-B14F-4D97-AF65-F5344CB8AC3E}">
        <p14:creationId xmlns:p14="http://schemas.microsoft.com/office/powerpoint/2010/main" val="3633031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General Questions – Administration</a:t>
            </a:r>
          </a:p>
        </p:txBody>
      </p:sp>
      <p:sp>
        <p:nvSpPr>
          <p:cNvPr id="3" name="Content Placeholder 2"/>
          <p:cNvSpPr>
            <a:spLocks noGrp="1"/>
          </p:cNvSpPr>
          <p:nvPr>
            <p:ph idx="1"/>
          </p:nvPr>
        </p:nvSpPr>
        <p:spPr>
          <a:xfrm>
            <a:off x="457200" y="1524000"/>
            <a:ext cx="8382000" cy="5181600"/>
          </a:xfrm>
        </p:spPr>
        <p:txBody>
          <a:bodyPr>
            <a:noAutofit/>
          </a:bodyPr>
          <a:lstStyle/>
          <a:p>
            <a:pPr algn="just">
              <a:lnSpc>
                <a:spcPct val="150000"/>
              </a:lnSpc>
            </a:pPr>
            <a:r>
              <a:rPr lang="en-US" sz="1600" b="1" dirty="0"/>
              <a:t>Q: </a:t>
            </a:r>
            <a:r>
              <a:rPr lang="en-US" sz="1600" dirty="0"/>
              <a:t>Please provide a list of all employees who received raises and explain if they were through promotion or position change including those above 3%</a:t>
            </a:r>
          </a:p>
          <a:p>
            <a:pPr algn="just">
              <a:lnSpc>
                <a:spcPct val="150000"/>
              </a:lnSpc>
            </a:pPr>
            <a:r>
              <a:rPr lang="en-US" sz="1600" b="1" dirty="0"/>
              <a:t>A</a:t>
            </a:r>
            <a:r>
              <a:rPr lang="en-US" sz="1600" dirty="0"/>
              <a:t>: The Administration can provide Council with a comprehensive list via email but generally management raises fell into three categories: Most employees received a raise of 0-2% based on their annual evaluation, a new process implemented this year for all Departments, except the Office of Controller and City Council. Employees in those two Offices were assigned 2% raises, but it would be the Administration’s hope that they would be part of the city-wide process next year. Public safety raises were based on a formula developed by the City last year. It sets salaries based on a percentage over the salary of the highest uniform police officer or battalion chief: 20% higher for Fire Chief/Police Commissioner, 10% higher for Deputy Chiefs and 5% higher for Police Captain/2</a:t>
            </a:r>
            <a:r>
              <a:rPr lang="en-US" sz="1600" baseline="30000" dirty="0"/>
              <a:t>nd</a:t>
            </a:r>
            <a:r>
              <a:rPr lang="en-US" sz="1600" dirty="0"/>
              <a:t> Fire Deputy. Finally, 11 positions were adjusted above 3% based on merit, competitiveness and changing job responsibilities. These include the IT Director, Community Policing Coordinator, Facilities Director and others. </a:t>
            </a:r>
          </a:p>
        </p:txBody>
      </p:sp>
      <p:sp>
        <p:nvSpPr>
          <p:cNvPr id="4" name="Slide Number Placeholder 3"/>
          <p:cNvSpPr>
            <a:spLocks noGrp="1"/>
          </p:cNvSpPr>
          <p:nvPr>
            <p:ph type="sldNum" sz="quarter" idx="12"/>
          </p:nvPr>
        </p:nvSpPr>
        <p:spPr/>
        <p:txBody>
          <a:bodyPr/>
          <a:lstStyle/>
          <a:p>
            <a:fld id="{6616E47E-09B3-497C-8813-9295B8339666}" type="slidenum">
              <a:rPr lang="en-US" smtClean="0"/>
              <a:t>9</a:t>
            </a:fld>
            <a:endParaRPr lang="en-US"/>
          </a:p>
        </p:txBody>
      </p:sp>
    </p:spTree>
    <p:extLst>
      <p:ext uri="{BB962C8B-B14F-4D97-AF65-F5344CB8AC3E}">
        <p14:creationId xmlns:p14="http://schemas.microsoft.com/office/powerpoint/2010/main" val="38051892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8137</TotalTime>
  <Words>6616</Words>
  <Application>Microsoft Office PowerPoint</Application>
  <PresentationFormat>On-screen Show (4:3)</PresentationFormat>
  <Paragraphs>587</Paragraphs>
  <Slides>76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76</vt:i4>
      </vt:variant>
    </vt:vector>
  </HeadingPairs>
  <TitlesOfParts>
    <vt:vector size="82" baseType="lpstr">
      <vt:lpstr>Arial</vt:lpstr>
      <vt:lpstr>Calibri</vt:lpstr>
      <vt:lpstr>Tahoma</vt:lpstr>
      <vt:lpstr>Times New Roman</vt:lpstr>
      <vt:lpstr>Verdana</vt:lpstr>
      <vt:lpstr>Clarity</vt:lpstr>
      <vt:lpstr>2019   Budget    Presentation Part II (Council question responses)</vt:lpstr>
      <vt:lpstr>Methodolgy</vt:lpstr>
      <vt:lpstr>General Questions – Other</vt:lpstr>
      <vt:lpstr>General Questions – Administration</vt:lpstr>
      <vt:lpstr>General Questions – Administration</vt:lpstr>
      <vt:lpstr>General Questions –Administration</vt:lpstr>
      <vt:lpstr>General Questions – Administration</vt:lpstr>
      <vt:lpstr>General Questions – Administration</vt:lpstr>
      <vt:lpstr>General Questions – Administration</vt:lpstr>
      <vt:lpstr>General Questions – Budget</vt:lpstr>
      <vt:lpstr>General Questions – Revenue</vt:lpstr>
      <vt:lpstr>General Questions – Revenue</vt:lpstr>
      <vt:lpstr>General Questions – Expenditures</vt:lpstr>
      <vt:lpstr>General Questions – Expenditures</vt:lpstr>
      <vt:lpstr>General Questions – Expenditures</vt:lpstr>
      <vt:lpstr>General Questions – Capital Expenditures</vt:lpstr>
      <vt:lpstr>General Questions – Capital Expenditures</vt:lpstr>
      <vt:lpstr>General Questions – Capital Expenditures</vt:lpstr>
      <vt:lpstr>General Questions – Debt</vt:lpstr>
      <vt:lpstr>General Questions – Administration</vt:lpstr>
      <vt:lpstr>General Questions – General Expenses</vt:lpstr>
      <vt:lpstr>General Questions – Finance/Controller</vt:lpstr>
      <vt:lpstr>General Questions – Law Bureau</vt:lpstr>
      <vt:lpstr>General Questions – Business Administrator</vt:lpstr>
      <vt:lpstr>General Questions – Communications</vt:lpstr>
      <vt:lpstr>General Questions – WHBG Fund</vt:lpstr>
      <vt:lpstr>General Questions – HR</vt:lpstr>
      <vt:lpstr>General Questions – HR</vt:lpstr>
      <vt:lpstr>General Questions – IT</vt:lpstr>
      <vt:lpstr>General Questions – IT</vt:lpstr>
      <vt:lpstr>General Questions – IT</vt:lpstr>
      <vt:lpstr>General Questions – Bureau of Licensing and Taxation</vt:lpstr>
      <vt:lpstr>General Questions – Bureau of Licensing and Taxation</vt:lpstr>
      <vt:lpstr>General Questions – Bureau of Licensing and Taxation</vt:lpstr>
      <vt:lpstr>General Questions – Codes</vt:lpstr>
      <vt:lpstr>General Questions – Codes</vt:lpstr>
      <vt:lpstr>General Questions – Codes</vt:lpstr>
      <vt:lpstr>General Questions – Police</vt:lpstr>
      <vt:lpstr>General Questions – Police</vt:lpstr>
      <vt:lpstr>General Questions – Police</vt:lpstr>
      <vt:lpstr>General Questions – Police</vt:lpstr>
      <vt:lpstr>General Questions – Police</vt:lpstr>
      <vt:lpstr>General Questions – Police</vt:lpstr>
      <vt:lpstr>General Questions – Police</vt:lpstr>
      <vt:lpstr>General Questions – Police</vt:lpstr>
      <vt:lpstr>General Questions – Police Protection Fund</vt:lpstr>
      <vt:lpstr>General Questions – Fire</vt:lpstr>
      <vt:lpstr>General Questions – Fire</vt:lpstr>
      <vt:lpstr>General Questions – Engineering &amp; Planning</vt:lpstr>
      <vt:lpstr>General Questions – Engineering &amp; Planning</vt:lpstr>
      <vt:lpstr>General Questions – Engineering &amp; Planning</vt:lpstr>
      <vt:lpstr>General Questions – Engineering &amp; Planning</vt:lpstr>
      <vt:lpstr>General Questions – VMC/Sanitation</vt:lpstr>
      <vt:lpstr>General Questions – VMC</vt:lpstr>
      <vt:lpstr>General Questions – Parks, Rec &amp; Facilities</vt:lpstr>
      <vt:lpstr>General Questions – Parks, Rec &amp; Facilities</vt:lpstr>
      <vt:lpstr>General Questions – Parks, Rec &amp; Facilities</vt:lpstr>
      <vt:lpstr>General Questions – Parks, Rec &amp; Facilities</vt:lpstr>
      <vt:lpstr>General Questions – Parks, Rec &amp; Facilities</vt:lpstr>
      <vt:lpstr>General Questions – Parks, Rec &amp; Facilities</vt:lpstr>
      <vt:lpstr>General Questions – Parks, Rec &amp; Facilities</vt:lpstr>
      <vt:lpstr>General Questions – Parks, Rec &amp; Facilities</vt:lpstr>
      <vt:lpstr>General Questions – Parks, Rec &amp; Facilities</vt:lpstr>
      <vt:lpstr>General Questions – Parks &amp; Rec Fund</vt:lpstr>
      <vt:lpstr>General Questions – Host Fee Fund</vt:lpstr>
      <vt:lpstr>General Questions – Host Fee Fund</vt:lpstr>
      <vt:lpstr>General Questions – Host Fee Fund</vt:lpstr>
      <vt:lpstr>General Questions – Host Fee Fund</vt:lpstr>
      <vt:lpstr>General Questions – Host Fee Fund</vt:lpstr>
      <vt:lpstr>General Questions – DBHD</vt:lpstr>
      <vt:lpstr>General Questions – DBHD</vt:lpstr>
      <vt:lpstr>General Questions – DBHD</vt:lpstr>
      <vt:lpstr>General Questions – DBHD</vt:lpstr>
      <vt:lpstr>General Questions – DBHD</vt:lpstr>
      <vt:lpstr>General Questions – Other</vt:lpstr>
      <vt:lpstr>General Questions – Other</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2016 General Fund Budget Presentation</dc:title>
  <dc:creator>Regalado, Erika S.</dc:creator>
  <cp:lastModifiedBy>newavuinit</cp:lastModifiedBy>
  <cp:revision>485</cp:revision>
  <cp:lastPrinted>2018-12-11T16:53:48Z</cp:lastPrinted>
  <dcterms:created xsi:type="dcterms:W3CDTF">2015-11-23T23:08:52Z</dcterms:created>
  <dcterms:modified xsi:type="dcterms:W3CDTF">2018-12-11T22:17:02Z</dcterms:modified>
</cp:coreProperties>
</file>