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3"/>
  </p:notesMasterIdLst>
  <p:sldIdLst>
    <p:sldId id="256" r:id="rId2"/>
    <p:sldId id="257" r:id="rId3"/>
    <p:sldId id="258" r:id="rId4"/>
    <p:sldId id="263" r:id="rId5"/>
    <p:sldId id="283" r:id="rId6"/>
    <p:sldId id="274" r:id="rId7"/>
    <p:sldId id="284" r:id="rId8"/>
    <p:sldId id="285" r:id="rId9"/>
    <p:sldId id="272" r:id="rId10"/>
    <p:sldId id="267" r:id="rId11"/>
    <p:sldId id="266" r:id="rId12"/>
    <p:sldId id="286" r:id="rId13"/>
    <p:sldId id="287" r:id="rId14"/>
    <p:sldId id="276" r:id="rId15"/>
    <p:sldId id="277" r:id="rId16"/>
    <p:sldId id="278" r:id="rId17"/>
    <p:sldId id="279" r:id="rId18"/>
    <p:sldId id="281" r:id="rId19"/>
    <p:sldId id="282" r:id="rId20"/>
    <p:sldId id="288" r:id="rId21"/>
    <p:sldId id="269" r:id="rId2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2768" autoAdjust="0"/>
  </p:normalViewPr>
  <p:slideViewPr>
    <p:cSldViewPr>
      <p:cViewPr>
        <p:scale>
          <a:sx n="100" d="100"/>
          <a:sy n="100" d="100"/>
        </p:scale>
        <p:origin x="-62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2231D17-8B72-4B2F-9CAC-22822E2248ED}" type="datetimeFigureOut">
              <a:rPr lang="en-US" smtClean="0"/>
              <a:t>11/22/2016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FF3B2C1-F80C-460D-A43F-A2C76F56B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909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F3B2C1-F80C-460D-A43F-A2C76F56B83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6861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F3B2C1-F80C-460D-A43F-A2C76F56B83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823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8D6D2-150C-4C9A-8124-07BF837F9213}" type="datetime1">
              <a:rPr lang="en-US" smtClean="0"/>
              <a:t>11/22/2016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E47E-09B3-497C-8813-9295B833966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74567-B37C-42DF-80AF-93E22BA42DB0}" type="datetime1">
              <a:rPr lang="en-US" smtClean="0"/>
              <a:t>11/22/2016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E47E-09B3-497C-8813-9295B83396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C2D4E-448D-4EB4-A50D-72513A37B100}" type="datetime1">
              <a:rPr lang="en-US" smtClean="0"/>
              <a:t>11/22/2016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E47E-09B3-497C-8813-9295B83396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C017A-B7D2-4345-B70B-2DE540210D20}" type="datetime1">
              <a:rPr lang="en-US" smtClean="0"/>
              <a:t>11/22/2016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E47E-09B3-497C-8813-9295B83396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BD2D5-4C80-4299-9E3F-D32B8BA63DEA}" type="datetime1">
              <a:rPr lang="en-US" smtClean="0"/>
              <a:t>11/22/2016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E47E-09B3-497C-8813-9295B833966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9D86B-BBE3-43E1-9D59-3AD426C7D736}" type="datetime1">
              <a:rPr lang="en-US" smtClean="0"/>
              <a:t>11/22/2016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E47E-09B3-497C-8813-9295B83396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E310A-C22A-4FD3-AA35-60F258EAB203}" type="datetime1">
              <a:rPr lang="en-US" smtClean="0"/>
              <a:t>11/22/2016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E47E-09B3-497C-8813-9295B833966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970E-5739-4477-AE00-529D3EE8607F}" type="datetime1">
              <a:rPr lang="en-US" smtClean="0"/>
              <a:t>11/22/2016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E47E-09B3-497C-8813-9295B83396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D92B9-A9DE-4AEF-9CA5-691D1EC7B2A2}" type="datetime1">
              <a:rPr lang="en-US" smtClean="0"/>
              <a:t>11/22/2016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E47E-09B3-497C-8813-9295B83396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BC695-A19E-42E0-82A5-DA1B9B63237E}" type="datetime1">
              <a:rPr lang="en-US" smtClean="0"/>
              <a:t>11/22/2016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E47E-09B3-497C-8813-9295B833966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C1E21-61C9-43BD-88A0-F5F6EF6DCEC5}" type="datetime1">
              <a:rPr lang="en-US" smtClean="0"/>
              <a:t>11/22/2016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E47E-09B3-497C-8813-9295B83396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6C5B9B2-EE57-48D5-8E5A-ECD8AB6C2A43}" type="datetime1">
              <a:rPr lang="en-US" smtClean="0"/>
              <a:t>11/22/2016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6616E47E-09B3-497C-8813-9295B833966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file:///C:\Documents%20and%20Settings\esregalado\Local%20Settings\Temp\harrisburgpa.gov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file:///C:\Documents%20and%20Settings\esregalado\Local%20Settings\Temp\harrisburgpa.gov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file:///C:\Documents%20and%20Settings\esregalado\Local%20Settings\Temp\harrisburgpa.gov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file:///C:\Documents%20and%20Settings\esregalado\Local%20Settings\Temp\harrisburgpa.gov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file:///C:\Documents%20and%20Settings\esregalado\Local%20Settings\Temp\harrisburgpa.gov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file:///C:\Documents%20and%20Settings\esregalado\Local%20Settings\Temp\harrisburgpa.gov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file:///C:\Documents%20and%20Settings\esregalado\Local%20Settings\Temp\harrisburgpa.gov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file:///C:\Documents%20and%20Settings\esregalado\Local%20Settings\Temp\harrisburgpa.gov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file:///C:\Documents%20and%20Settings\esregalado\Local%20Settings\Temp\harrisburgpa.gov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file:///C:\Documents%20and%20Settings\esregalado\Local%20Settings\Temp\harrisburgpa.gov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file:///C:\Documents%20and%20Settings\esregalado\Local%20Settings\Temp\harrisburgpa.gov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file:///C:\Documents%20and%20Settings\esregalado\Local%20Settings\Temp\harrisburgpa.gov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file:///C:\Documents%20and%20Settings\esregalado\Local%20Settings\Temp\harrisburgpa.go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file:///C:\Documents%20and%20Settings\esregalado\Local%20Settings\Temp\harrisburgpa.gov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file:///C:\Documents%20and%20Settings\esregalado\Local%20Settings\Temp\harrisburgpa.gov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239000" cy="1470025"/>
          </a:xfrm>
        </p:spPr>
        <p:txBody>
          <a:bodyPr/>
          <a:lstStyle/>
          <a:p>
            <a:r>
              <a:rPr lang="en-US" sz="4800" b="1" dirty="0" smtClean="0"/>
              <a:t>2017 	 Budget    Presentation</a:t>
            </a:r>
            <a:endParaRPr lang="en-US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143000"/>
          </a:xfrm>
        </p:spPr>
        <p:txBody>
          <a:bodyPr>
            <a:normAutofit fontScale="92500" lnSpcReduction="20000"/>
          </a:bodyPr>
          <a:lstStyle/>
          <a:p>
            <a:r>
              <a:rPr lang="en-US" sz="2600" b="1" dirty="0"/>
              <a:t>Mayor Eric Papenfuse</a:t>
            </a:r>
          </a:p>
          <a:p>
            <a:r>
              <a:rPr lang="en-US" sz="2600" b="1" dirty="0"/>
              <a:t>City of Harrisburg</a:t>
            </a:r>
          </a:p>
          <a:p>
            <a:r>
              <a:rPr lang="en-US" sz="2600" b="1" dirty="0"/>
              <a:t>November </a:t>
            </a:r>
            <a:r>
              <a:rPr lang="en-US" sz="2600" b="1" dirty="0" smtClean="0"/>
              <a:t>22, 2016</a:t>
            </a:r>
            <a:endParaRPr lang="en-US" sz="2600" b="1" dirty="0"/>
          </a:p>
          <a:p>
            <a:endParaRPr lang="en-US" dirty="0"/>
          </a:p>
        </p:txBody>
      </p:sp>
      <p:pic>
        <p:nvPicPr>
          <p:cNvPr id="4" name="Picture 3" descr="ANd9GcT03copyGvKBtIPxXvtecdZi33ChfQQZIuEMNRuIj23LLo8d9khhFcy8w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0" y="4885586"/>
            <a:ext cx="1633268" cy="1603022"/>
          </a:xfrm>
          <a:prstGeom prst="ellipse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E47E-09B3-497C-8813-9295B833966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306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MAINTAINING CRITICAL </a:t>
            </a:r>
            <a:r>
              <a:rPr lang="en-US" sz="3600" dirty="0"/>
              <a:t>CAPACITY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274320" lvl="1" indent="0">
              <a:spcBef>
                <a:spcPts val="600"/>
              </a:spcBef>
              <a:buNone/>
            </a:pPr>
            <a:endParaRPr lang="en-US" sz="2400" dirty="0" smtClean="0"/>
          </a:p>
          <a:p>
            <a:pPr marL="274320" lvl="1" indent="0">
              <a:spcBef>
                <a:spcPts val="600"/>
              </a:spcBef>
              <a:buNone/>
            </a:pPr>
            <a:endParaRPr lang="en-US" sz="2600" dirty="0"/>
          </a:p>
          <a:p>
            <a:pPr marL="274320" lvl="1" indent="0">
              <a:spcBef>
                <a:spcPts val="600"/>
              </a:spcBef>
              <a:buNone/>
            </a:pPr>
            <a:r>
              <a:rPr lang="en-US" sz="3400" u="sng" dirty="0" smtClean="0"/>
              <a:t>6 Management Position </a:t>
            </a:r>
            <a:r>
              <a:rPr lang="en-US" sz="3400" u="sng" dirty="0" err="1" smtClean="0"/>
              <a:t>Reclass</a:t>
            </a:r>
            <a:r>
              <a:rPr lang="en-US" sz="3400" u="sng" dirty="0" smtClean="0"/>
              <a:t>/Upgrades:</a:t>
            </a:r>
          </a:p>
          <a:p>
            <a:pPr marL="274320" lvl="1" indent="0">
              <a:spcBef>
                <a:spcPts val="600"/>
              </a:spcBef>
              <a:buNone/>
            </a:pPr>
            <a:endParaRPr lang="en-US" sz="2600" dirty="0" smtClean="0"/>
          </a:p>
          <a:p>
            <a:pPr marL="274320" lvl="1" indent="0">
              <a:spcBef>
                <a:spcPts val="1200"/>
              </a:spcBef>
              <a:buNone/>
            </a:pPr>
            <a:r>
              <a:rPr lang="en-US" sz="2600" dirty="0" smtClean="0"/>
              <a:t> 	- </a:t>
            </a:r>
            <a:r>
              <a:rPr lang="en-US" sz="3100" dirty="0" smtClean="0"/>
              <a:t>Health &amp; </a:t>
            </a:r>
            <a:r>
              <a:rPr lang="en-US" sz="3100" b="1" dirty="0" smtClean="0"/>
              <a:t>ADA Compliance </a:t>
            </a:r>
            <a:r>
              <a:rPr lang="en-US" sz="3100" dirty="0"/>
              <a:t>Officer </a:t>
            </a:r>
            <a:endParaRPr lang="en-US" sz="3100" dirty="0" smtClean="0"/>
          </a:p>
          <a:p>
            <a:pPr marL="274320" lvl="1" indent="0">
              <a:spcBef>
                <a:spcPts val="1200"/>
              </a:spcBef>
              <a:buNone/>
            </a:pPr>
            <a:r>
              <a:rPr lang="en-US" sz="3100" dirty="0"/>
              <a:t>	</a:t>
            </a:r>
            <a:r>
              <a:rPr lang="en-US" sz="3100" dirty="0" smtClean="0"/>
              <a:t>- Director of Business &amp; </a:t>
            </a:r>
            <a:r>
              <a:rPr lang="en-US" sz="3100" b="1" dirty="0" smtClean="0"/>
              <a:t>Resource </a:t>
            </a:r>
            <a:r>
              <a:rPr lang="en-US" sz="3100" dirty="0" smtClean="0"/>
              <a:t>Development</a:t>
            </a:r>
          </a:p>
          <a:p>
            <a:pPr marL="274320" lvl="1" indent="0">
              <a:spcBef>
                <a:spcPts val="1200"/>
              </a:spcBef>
              <a:buNone/>
            </a:pPr>
            <a:r>
              <a:rPr lang="en-US" sz="3100" dirty="0"/>
              <a:t>	</a:t>
            </a:r>
            <a:r>
              <a:rPr lang="en-US" sz="3100" dirty="0" smtClean="0"/>
              <a:t>- Traffic Signal and Streetlight </a:t>
            </a:r>
            <a:r>
              <a:rPr lang="en-US" sz="3100" b="1" dirty="0" smtClean="0"/>
              <a:t>Manager</a:t>
            </a:r>
          </a:p>
          <a:p>
            <a:pPr marL="274320" lvl="1" indent="0">
              <a:spcBef>
                <a:spcPts val="1200"/>
              </a:spcBef>
              <a:buNone/>
            </a:pPr>
            <a:r>
              <a:rPr lang="en-US" sz="3100" dirty="0" smtClean="0"/>
              <a:t>	- </a:t>
            </a:r>
            <a:r>
              <a:rPr lang="en-US" sz="3100" b="1" dirty="0" smtClean="0"/>
              <a:t>Procurement Services and Compliance </a:t>
            </a:r>
            <a:r>
              <a:rPr lang="en-US" sz="3100" dirty="0" smtClean="0"/>
              <a:t>Manager</a:t>
            </a:r>
          </a:p>
          <a:p>
            <a:pPr marL="274320" lvl="1" indent="0">
              <a:spcBef>
                <a:spcPts val="1200"/>
              </a:spcBef>
              <a:buNone/>
            </a:pPr>
            <a:r>
              <a:rPr lang="en-US" sz="3100" dirty="0" smtClean="0"/>
              <a:t>         - Solid Waster Logistics and </a:t>
            </a:r>
            <a:r>
              <a:rPr lang="en-US" sz="3100" b="1" dirty="0" smtClean="0"/>
              <a:t>Composting</a:t>
            </a:r>
            <a:r>
              <a:rPr lang="en-US" sz="3100" dirty="0" smtClean="0"/>
              <a:t> Manager</a:t>
            </a:r>
            <a:endParaRPr lang="en-US" sz="3100" dirty="0"/>
          </a:p>
          <a:p>
            <a:pPr marL="274320" lvl="1" indent="0">
              <a:spcBef>
                <a:spcPts val="1200"/>
              </a:spcBef>
              <a:buNone/>
            </a:pPr>
            <a:r>
              <a:rPr lang="en-US" sz="3100" dirty="0" smtClean="0"/>
              <a:t>         - Arborist and </a:t>
            </a:r>
            <a:r>
              <a:rPr lang="en-US" sz="3100" b="1" dirty="0" smtClean="0"/>
              <a:t>Parks Maintenance Director</a:t>
            </a:r>
          </a:p>
          <a:p>
            <a:pPr lvl="1"/>
            <a:endParaRPr lang="en-US" sz="2400" dirty="0"/>
          </a:p>
          <a:p>
            <a:pPr lvl="2"/>
            <a:endParaRPr lang="en-US" dirty="0" smtClean="0"/>
          </a:p>
          <a:p>
            <a:pPr lvl="2"/>
            <a:endParaRPr lang="en-US" dirty="0"/>
          </a:p>
          <a:p>
            <a:pPr lvl="2"/>
            <a:endParaRPr lang="en-US" dirty="0" smtClean="0"/>
          </a:p>
          <a:p>
            <a:pPr marL="274320" lvl="1" indent="0">
              <a:buNone/>
            </a:pPr>
            <a:r>
              <a:rPr lang="en-US" dirty="0"/>
              <a:t>	</a:t>
            </a:r>
          </a:p>
        </p:txBody>
      </p:sp>
      <p:pic>
        <p:nvPicPr>
          <p:cNvPr id="4" name="Picture 3" descr="ANd9GcT03copyGvKBtIPxXvtecdZi33ChfQQZIuEMNRuIj23LLo8d9khhFcy8w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9600" y="443271"/>
            <a:ext cx="840658" cy="825090"/>
          </a:xfrm>
          <a:prstGeom prst="ellipse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E47E-09B3-497C-8813-9295B833966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79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dirty="0" smtClean="0"/>
              <a:t>BUILDING CRITICAL CAPACITY 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82000" cy="4876800"/>
          </a:xfrm>
        </p:spPr>
        <p:txBody>
          <a:bodyPr>
            <a:normAutofit lnSpcReduction="10000"/>
          </a:bodyPr>
          <a:lstStyle/>
          <a:p>
            <a:pPr marL="548640" lvl="2" indent="0">
              <a:buNone/>
            </a:pPr>
            <a:endParaRPr lang="en-US" dirty="0"/>
          </a:p>
          <a:p>
            <a:pPr marL="548640" lvl="2" indent="0">
              <a:buNone/>
            </a:pPr>
            <a:r>
              <a:rPr lang="en-US" sz="2800" dirty="0" smtClean="0"/>
              <a:t>12 New AFSCME positions:</a:t>
            </a:r>
          </a:p>
          <a:p>
            <a:pPr marL="548640" lvl="2" indent="0">
              <a:buNone/>
            </a:pPr>
            <a:endParaRPr lang="en-US" sz="2800" u="sng" dirty="0" smtClean="0"/>
          </a:p>
          <a:p>
            <a:pPr marL="548640" lvl="2" indent="0">
              <a:buNone/>
            </a:pPr>
            <a:r>
              <a:rPr lang="en-US" sz="2800" u="sng" dirty="0" smtClean="0"/>
              <a:t>General Fund</a:t>
            </a:r>
          </a:p>
          <a:p>
            <a:pPr marL="548640" lvl="2" indent="0">
              <a:buNone/>
            </a:pPr>
            <a:r>
              <a:rPr lang="en-US" sz="2800" dirty="0"/>
              <a:t>	</a:t>
            </a:r>
            <a:r>
              <a:rPr lang="en-US" sz="2400" dirty="0" smtClean="0"/>
              <a:t>- 1 new Traffic Engineering Tech</a:t>
            </a:r>
          </a:p>
          <a:p>
            <a:pPr marL="548640" lvl="2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- 3 new Codes Officers</a:t>
            </a:r>
          </a:p>
          <a:p>
            <a:pPr marL="548640" lvl="2" indent="0">
              <a:buNone/>
            </a:pPr>
            <a:r>
              <a:rPr lang="en-US" sz="2400" dirty="0"/>
              <a:t>	</a:t>
            </a:r>
            <a:endParaRPr lang="en-US" sz="2800" dirty="0" smtClean="0"/>
          </a:p>
          <a:p>
            <a:pPr marL="548640" lvl="2" indent="0">
              <a:buNone/>
            </a:pPr>
            <a:r>
              <a:rPr lang="en-US" sz="2800" u="sng" dirty="0" smtClean="0"/>
              <a:t>Neighborhood Services</a:t>
            </a:r>
          </a:p>
          <a:p>
            <a:pPr marL="548640" lvl="2" indent="0">
              <a:buNone/>
            </a:pPr>
            <a:r>
              <a:rPr lang="en-US" sz="2400" dirty="0" smtClean="0"/>
              <a:t>	- 6 new Laborers, all focused on Parks Maintenance</a:t>
            </a:r>
          </a:p>
          <a:p>
            <a:pPr marL="548640" lvl="2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- 1 new Parks </a:t>
            </a:r>
            <a:r>
              <a:rPr lang="en-US" sz="2400" dirty="0"/>
              <a:t>M</a:t>
            </a:r>
            <a:r>
              <a:rPr lang="en-US" sz="2400" dirty="0" smtClean="0"/>
              <a:t>aintenance </a:t>
            </a:r>
            <a:r>
              <a:rPr lang="en-US" sz="2400" dirty="0"/>
              <a:t>S</a:t>
            </a:r>
            <a:r>
              <a:rPr lang="en-US" sz="2400" dirty="0" smtClean="0"/>
              <a:t>ecretary</a:t>
            </a:r>
          </a:p>
          <a:p>
            <a:pPr marL="548640" lvl="2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- 1 new Park Ranger</a:t>
            </a:r>
          </a:p>
          <a:p>
            <a:pPr marL="548640" lvl="2" indent="0">
              <a:buNone/>
            </a:pPr>
            <a:endParaRPr lang="en-US" sz="2400" dirty="0" smtClean="0"/>
          </a:p>
          <a:p>
            <a:pPr marL="548640" lvl="2" indent="0">
              <a:buNone/>
            </a:pPr>
            <a:endParaRPr lang="en-US" dirty="0" smtClean="0"/>
          </a:p>
        </p:txBody>
      </p:sp>
      <p:pic>
        <p:nvPicPr>
          <p:cNvPr id="4" name="Picture 3" descr="ANd9GcT03copyGvKBtIPxXvtecdZi33ChfQQZIuEMNRuIj23LLo8d9khhFcy8w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9600" y="443271"/>
            <a:ext cx="840658" cy="825090"/>
          </a:xfrm>
          <a:prstGeom prst="ellipse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E47E-09B3-497C-8813-9295B833966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79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Policing Initiatives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Officer </a:t>
            </a:r>
            <a:r>
              <a:rPr lang="en-US" dirty="0" smtClean="0"/>
              <a:t>Elliott </a:t>
            </a:r>
            <a:r>
              <a:rPr lang="en-US" dirty="0" smtClean="0"/>
              <a:t>was justified in using lethal force and Dauphin County’s investigation was thorough, professional, and fair.</a:t>
            </a:r>
          </a:p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dirty="0" smtClean="0"/>
              <a:t>The President’s Taskforce on 21</a:t>
            </a:r>
            <a:r>
              <a:rPr lang="en-US" baseline="30000" dirty="0" smtClean="0"/>
              <a:t>st</a:t>
            </a:r>
            <a:r>
              <a:rPr lang="en-US" dirty="0" smtClean="0"/>
              <a:t> Century Policing provides a roadmap forward for all communities, including updating policing policies, increasing transparency, improving training, examining hiring practices, and insuring officers have the proper tools.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E47E-09B3-497C-8813-9295B833966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204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 Take </a:t>
            </a:r>
            <a:r>
              <a:rPr lang="en-US" dirty="0" err="1" smtClean="0"/>
              <a:t>Aways</a:t>
            </a:r>
            <a:r>
              <a:rPr lang="en-US" dirty="0" smtClean="0"/>
              <a:t> for Harrisburg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458200" cy="5105400"/>
          </a:xfrm>
        </p:spPr>
        <p:txBody>
          <a:bodyPr>
            <a:normAutofit fontScale="92500" lnSpcReduction="10000"/>
          </a:bodyPr>
          <a:lstStyle/>
          <a:p>
            <a:pPr marL="274320" lvl="1" indent="0">
              <a:buNone/>
            </a:pPr>
            <a:r>
              <a:rPr lang="en-US" dirty="0" smtClean="0"/>
              <a:t>1</a:t>
            </a:r>
            <a:r>
              <a:rPr lang="en-US" dirty="0"/>
              <a:t>) Officers need more non-lethal options and training</a:t>
            </a:r>
          </a:p>
          <a:p>
            <a:pPr lvl="3"/>
            <a:r>
              <a:rPr lang="en-US" dirty="0"/>
              <a:t>New Tasers for every officer</a:t>
            </a:r>
          </a:p>
          <a:p>
            <a:pPr lvl="3"/>
            <a:r>
              <a:rPr lang="en-US" dirty="0"/>
              <a:t>Deployment of 303s for every </a:t>
            </a:r>
            <a:r>
              <a:rPr lang="en-US" dirty="0" smtClean="0"/>
              <a:t>shift</a:t>
            </a:r>
          </a:p>
          <a:p>
            <a:pPr marL="822960" lvl="3" indent="0">
              <a:buNone/>
            </a:pPr>
            <a:endParaRPr lang="en-US" dirty="0"/>
          </a:p>
          <a:p>
            <a:pPr marL="274320" lvl="1" indent="0">
              <a:buNone/>
            </a:pPr>
            <a:r>
              <a:rPr lang="en-US" dirty="0"/>
              <a:t>2)  City needs to build trust through transparency and better communication with the public</a:t>
            </a:r>
          </a:p>
          <a:p>
            <a:pPr lvl="3"/>
            <a:r>
              <a:rPr lang="en-US" dirty="0"/>
              <a:t>Body Cameras for every officer</a:t>
            </a:r>
          </a:p>
          <a:p>
            <a:pPr lvl="3"/>
            <a:r>
              <a:rPr lang="en-US" dirty="0"/>
              <a:t>Two new positions: Public Safety IT Specialist and Crime </a:t>
            </a:r>
            <a:r>
              <a:rPr lang="en-US" dirty="0" smtClean="0"/>
              <a:t>Analyst</a:t>
            </a:r>
          </a:p>
          <a:p>
            <a:pPr marL="822960" lvl="3" indent="0">
              <a:buNone/>
            </a:pPr>
            <a:endParaRPr lang="en-US" dirty="0" smtClean="0"/>
          </a:p>
          <a:p>
            <a:pPr marL="274320" lvl="1" indent="0">
              <a:buNone/>
            </a:pPr>
            <a:r>
              <a:rPr lang="en-US" dirty="0" smtClean="0"/>
              <a:t>3) Officers need:</a:t>
            </a:r>
          </a:p>
          <a:p>
            <a:pPr lvl="3"/>
            <a:r>
              <a:rPr lang="en-US" dirty="0" smtClean="0"/>
              <a:t>Enhanced training opportunities (FATS </a:t>
            </a:r>
            <a:r>
              <a:rPr lang="en-US" dirty="0" smtClean="0"/>
              <a:t>simulator)</a:t>
            </a:r>
            <a:endParaRPr lang="en-US" dirty="0" smtClean="0"/>
          </a:p>
          <a:p>
            <a:pPr lvl="3"/>
            <a:r>
              <a:rPr lang="en-US" dirty="0" smtClean="0"/>
              <a:t>Modern equipment (new gear</a:t>
            </a:r>
            <a:r>
              <a:rPr lang="en-US" i="1" dirty="0" smtClean="0"/>
              <a:t>)</a:t>
            </a:r>
            <a:endParaRPr lang="en-US" i="1" dirty="0" smtClean="0"/>
          </a:p>
          <a:p>
            <a:pPr lvl="3"/>
            <a:r>
              <a:rPr lang="en-US" dirty="0" smtClean="0"/>
              <a:t>Upgraded technology (new computers, data and </a:t>
            </a:r>
            <a:r>
              <a:rPr lang="en-US" dirty="0" err="1" smtClean="0"/>
              <a:t>SMARTBoards</a:t>
            </a:r>
            <a:r>
              <a:rPr lang="en-US" dirty="0" smtClean="0"/>
              <a:t>) </a:t>
            </a:r>
            <a:endParaRPr lang="en-US" dirty="0" smtClean="0"/>
          </a:p>
          <a:p>
            <a:pPr lvl="3"/>
            <a:r>
              <a:rPr lang="en-US" dirty="0" err="1" smtClean="0"/>
              <a:t>Upfitted</a:t>
            </a:r>
            <a:r>
              <a:rPr lang="en-US" dirty="0" smtClean="0"/>
              <a:t> and new vehicles (pursuit, traffic safety</a:t>
            </a:r>
            <a:r>
              <a:rPr lang="en-US" dirty="0" smtClean="0"/>
              <a:t>)</a:t>
            </a:r>
            <a:endParaRPr lang="en-US" dirty="0" smtClean="0"/>
          </a:p>
          <a:p>
            <a:pPr lvl="3"/>
            <a:r>
              <a:rPr lang="en-US" dirty="0" smtClean="0"/>
              <a:t>Improved physical workplace environment (Public Safety Building repairs)</a:t>
            </a:r>
          </a:p>
          <a:p>
            <a:pPr marL="822960" lvl="3" indent="0">
              <a:buNone/>
            </a:pPr>
            <a:endParaRPr lang="en-US" dirty="0" smtClean="0"/>
          </a:p>
          <a:p>
            <a:pPr marL="274320" lvl="1" indent="0">
              <a:buNone/>
            </a:pPr>
            <a:r>
              <a:rPr lang="en-US" dirty="0" smtClean="0"/>
              <a:t>4) More community-focused officers needed (looking to hire 19 in 2017) along with strategy to retain them (5-yr payback period)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E47E-09B3-497C-8813-9295B833966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76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CAPITAL PROJECTS 2017</a:t>
            </a:r>
            <a:br>
              <a:rPr lang="en-US" sz="3600" dirty="0" smtClean="0"/>
            </a:br>
            <a:r>
              <a:rPr lang="en-US" sz="2700" dirty="0" smtClean="0"/>
              <a:t>GENERAL FUND</a:t>
            </a:r>
            <a:endParaRPr lang="en-US" sz="2700" dirty="0"/>
          </a:p>
        </p:txBody>
      </p:sp>
      <p:pic>
        <p:nvPicPr>
          <p:cNvPr id="4" name="Picture 3" descr="ANd9GcT03copyGvKBtIPxXvtecdZi33ChfQQZIuEMNRuIj23LLo8d9khhFcy8w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9600" y="443271"/>
            <a:ext cx="840658" cy="825090"/>
          </a:xfrm>
          <a:prstGeom prst="ellipse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E47E-09B3-497C-8813-9295B8339666}" type="slidenum">
              <a:rPr lang="en-US" smtClean="0"/>
              <a:t>14</a:t>
            </a:fld>
            <a:endParaRPr lang="en-US"/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600200"/>
            <a:ext cx="70866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9124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CAPITAL PROJECTS 2017</a:t>
            </a:r>
            <a:br>
              <a:rPr lang="en-US" sz="3600" dirty="0" smtClean="0"/>
            </a:br>
            <a:r>
              <a:rPr lang="en-US" sz="2700" dirty="0" smtClean="0"/>
              <a:t>GENERAL FUND</a:t>
            </a:r>
            <a:endParaRPr lang="en-US" sz="2700" dirty="0"/>
          </a:p>
        </p:txBody>
      </p:sp>
      <p:pic>
        <p:nvPicPr>
          <p:cNvPr id="4" name="Picture 3" descr="ANd9GcT03copyGvKBtIPxXvtecdZi33ChfQQZIuEMNRuIj23LLo8d9khhFcy8w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9600" y="443271"/>
            <a:ext cx="840658" cy="825090"/>
          </a:xfrm>
          <a:prstGeom prst="ellipse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E47E-09B3-497C-8813-9295B8339666}" type="slidenum">
              <a:rPr lang="en-US" smtClean="0"/>
              <a:t>15</a:t>
            </a:fld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828800"/>
            <a:ext cx="70104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4959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CAPITAL PROJECTS 2017</a:t>
            </a:r>
            <a:br>
              <a:rPr lang="en-US" sz="3600" dirty="0" smtClean="0"/>
            </a:br>
            <a:r>
              <a:rPr lang="en-US" sz="2700" dirty="0" smtClean="0"/>
              <a:t>GENERAL FUND</a:t>
            </a:r>
            <a:endParaRPr lang="en-US" sz="2700" dirty="0"/>
          </a:p>
        </p:txBody>
      </p:sp>
      <p:pic>
        <p:nvPicPr>
          <p:cNvPr id="4" name="Picture 3" descr="ANd9GcT03copyGvKBtIPxXvtecdZi33ChfQQZIuEMNRuIj23LLo8d9khhFcy8w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9600" y="443271"/>
            <a:ext cx="840658" cy="825090"/>
          </a:xfrm>
          <a:prstGeom prst="ellipse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E47E-09B3-497C-8813-9295B8339666}" type="slidenum">
              <a:rPr lang="en-US" smtClean="0"/>
              <a:t>16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955" y="1885950"/>
            <a:ext cx="7540089" cy="430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5750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CAPITAL PROJECTS 2017</a:t>
            </a:r>
            <a:br>
              <a:rPr lang="en-US" sz="3600" dirty="0" smtClean="0"/>
            </a:br>
            <a:r>
              <a:rPr lang="en-US" sz="2700" dirty="0" smtClean="0"/>
              <a:t>GENERAL FUND</a:t>
            </a:r>
            <a:endParaRPr lang="en-US" sz="2700" dirty="0"/>
          </a:p>
        </p:txBody>
      </p:sp>
      <p:pic>
        <p:nvPicPr>
          <p:cNvPr id="4" name="Picture 3" descr="ANd9GcT03copyGvKBtIPxXvtecdZi33ChfQQZIuEMNRuIj23LLo8d9khhFcy8w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9600" y="443271"/>
            <a:ext cx="840658" cy="825090"/>
          </a:xfrm>
          <a:prstGeom prst="ellipse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E47E-09B3-497C-8813-9295B8339666}" type="slidenum">
              <a:rPr lang="en-US" smtClean="0"/>
              <a:t>17</a:t>
            </a:fld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524000"/>
            <a:ext cx="6400800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97293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CAPITAL PROJECTS 2017</a:t>
            </a:r>
            <a:br>
              <a:rPr lang="en-US" sz="3600" dirty="0" smtClean="0"/>
            </a:br>
            <a:r>
              <a:rPr lang="en-US" sz="2700" dirty="0" smtClean="0"/>
              <a:t>NEIGHBORHOOD SERVICES</a:t>
            </a:r>
            <a:endParaRPr lang="en-US" sz="2700" dirty="0"/>
          </a:p>
        </p:txBody>
      </p:sp>
      <p:pic>
        <p:nvPicPr>
          <p:cNvPr id="4" name="Picture 3" descr="ANd9GcT03copyGvKBtIPxXvtecdZi33ChfQQZIuEMNRuIj23LLo8d9khhFcy8w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9600" y="443271"/>
            <a:ext cx="840658" cy="825090"/>
          </a:xfrm>
          <a:prstGeom prst="ellipse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E47E-09B3-497C-8813-9295B8339666}" type="slidenum">
              <a:rPr lang="en-US" smtClean="0"/>
              <a:t>18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515323"/>
            <a:ext cx="6019800" cy="49616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161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CAPITAL PROJECTS 2017</a:t>
            </a:r>
            <a:br>
              <a:rPr lang="en-US" sz="3600" dirty="0" smtClean="0"/>
            </a:br>
            <a:r>
              <a:rPr lang="en-US" sz="2700" dirty="0" smtClean="0"/>
              <a:t>STATE LIQUID FUELS TAX FUND</a:t>
            </a:r>
            <a:endParaRPr lang="en-US" sz="2700" dirty="0"/>
          </a:p>
        </p:txBody>
      </p:sp>
      <p:pic>
        <p:nvPicPr>
          <p:cNvPr id="4" name="Picture 3" descr="ANd9GcT03copyGvKBtIPxXvtecdZi33ChfQQZIuEMNRuIj23LLo8d9khhFcy8w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9600" y="443271"/>
            <a:ext cx="840658" cy="825090"/>
          </a:xfrm>
          <a:prstGeom prst="ellipse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E47E-09B3-497C-8813-9295B8339666}" type="slidenum">
              <a:rPr lang="en-US" smtClean="0"/>
              <a:t>19</a:t>
            </a:fld>
            <a:endParaRPr lang="en-US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057400"/>
            <a:ext cx="7065535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477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600" dirty="0" smtClean="0"/>
              <a:t>Balancing the Budget</a:t>
            </a:r>
          </a:p>
          <a:p>
            <a:endParaRPr lang="en-US" sz="2600" dirty="0"/>
          </a:p>
          <a:p>
            <a:r>
              <a:rPr lang="en-US" sz="2600" dirty="0" smtClean="0"/>
              <a:t>Revenue and Expenditure Highlights</a:t>
            </a:r>
          </a:p>
          <a:p>
            <a:endParaRPr lang="en-US" sz="2600" dirty="0" smtClean="0"/>
          </a:p>
          <a:p>
            <a:r>
              <a:rPr lang="en-US" sz="2600" dirty="0" smtClean="0"/>
              <a:t>Maintaining Critical Capacity</a:t>
            </a:r>
          </a:p>
          <a:p>
            <a:endParaRPr lang="en-US" sz="2600" dirty="0" smtClean="0"/>
          </a:p>
          <a:p>
            <a:r>
              <a:rPr lang="en-US" sz="2600" dirty="0" smtClean="0"/>
              <a:t>Building Critical Capacity</a:t>
            </a:r>
          </a:p>
          <a:p>
            <a:endParaRPr lang="en-US" sz="2600" dirty="0"/>
          </a:p>
          <a:p>
            <a:r>
              <a:rPr lang="en-US" sz="2600" dirty="0" smtClean="0"/>
              <a:t>Policing Initiatives</a:t>
            </a:r>
          </a:p>
          <a:p>
            <a:endParaRPr lang="en-US" sz="2600" dirty="0" smtClean="0"/>
          </a:p>
          <a:p>
            <a:r>
              <a:rPr lang="en-US" sz="2600" dirty="0" smtClean="0"/>
              <a:t>Capital Improvements Budget</a:t>
            </a:r>
          </a:p>
          <a:p>
            <a:endParaRPr lang="en-US" sz="2600" dirty="0" smtClean="0"/>
          </a:p>
          <a:p>
            <a:r>
              <a:rPr lang="en-US" sz="2600" dirty="0" smtClean="0"/>
              <a:t>Next Steps through Year End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ANd9GcT03copyGvKBtIPxXvtecdZi33ChfQQZIuEMNRuIj23LLo8d9khhFcy8w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9600" y="443271"/>
            <a:ext cx="840658" cy="825090"/>
          </a:xfrm>
          <a:prstGeom prst="ellipse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E47E-09B3-497C-8813-9295B833966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60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2018/2019 Capital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Over $17m already identified in needs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After 2017 only $</a:t>
            </a:r>
            <a:r>
              <a:rPr lang="en-US" dirty="0" smtClean="0"/>
              <a:t>2.5m </a:t>
            </a:r>
            <a:r>
              <a:rPr lang="en-US" dirty="0" smtClean="0"/>
              <a:t>in available resources presently to fund across all departments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E47E-09B3-497C-8813-9295B833966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588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NEXT STEPS THROUGH YEAR END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2 public </a:t>
            </a:r>
            <a:r>
              <a:rPr lang="en-US" dirty="0"/>
              <a:t>b</a:t>
            </a:r>
            <a:r>
              <a:rPr lang="en-US" dirty="0" smtClean="0"/>
              <a:t>udget </a:t>
            </a:r>
            <a:r>
              <a:rPr lang="en-US" dirty="0"/>
              <a:t>h</a:t>
            </a:r>
            <a:r>
              <a:rPr lang="en-US" dirty="0" smtClean="0"/>
              <a:t>earings on December 7</a:t>
            </a:r>
            <a:r>
              <a:rPr lang="en-US" baseline="30000" dirty="0" smtClean="0"/>
              <a:t>th</a:t>
            </a:r>
            <a:r>
              <a:rPr lang="en-US" dirty="0" smtClean="0"/>
              <a:t> and 8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</a:p>
          <a:p>
            <a:endParaRPr lang="en-US" dirty="0"/>
          </a:p>
          <a:p>
            <a:r>
              <a:rPr lang="en-US" smtClean="0"/>
              <a:t>Anticipated 2017 </a:t>
            </a:r>
            <a:r>
              <a:rPr lang="en-US" dirty="0" smtClean="0"/>
              <a:t>Budget passage on December 13</a:t>
            </a:r>
            <a:r>
              <a:rPr lang="en-US" baseline="30000" dirty="0" smtClean="0"/>
              <a:t>th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4" name="Picture 3" descr="ANd9GcT03copyGvKBtIPxXvtecdZi33ChfQQZIuEMNRuIj23LLo8d9khhFcy8w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9600" y="443271"/>
            <a:ext cx="840658" cy="825090"/>
          </a:xfrm>
          <a:prstGeom prst="ellipse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E47E-09B3-497C-8813-9295B833966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79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BALANCING THE BUDGET</a:t>
            </a:r>
            <a:endParaRPr lang="en-US" dirty="0"/>
          </a:p>
        </p:txBody>
      </p:sp>
      <p:pic>
        <p:nvPicPr>
          <p:cNvPr id="4" name="Picture 3" descr="ANd9GcT03copyGvKBtIPxXvtecdZi33ChfQQZIuEMNRuIj23LLo8d9khhFcy8w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9600" y="443271"/>
            <a:ext cx="840658" cy="825090"/>
          </a:xfrm>
          <a:prstGeom prst="ellipse">
            <a:avLst/>
          </a:prstGeom>
          <a:noFill/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1583" y="609600"/>
            <a:ext cx="8458200" cy="5656416"/>
          </a:xfrm>
        </p:spPr>
        <p:txBody>
          <a:bodyPr anchor="b">
            <a:normAutofit fontScale="85000" lnSpcReduction="20000"/>
          </a:bodyPr>
          <a:lstStyle/>
          <a:p>
            <a:pPr marL="0" indent="0" fontAlgn="t">
              <a:buNone/>
            </a:pPr>
            <a:endParaRPr lang="en-US" dirty="0"/>
          </a:p>
          <a:p>
            <a:pPr marL="0" indent="0" fontAlgn="t">
              <a:spcBef>
                <a:spcPts val="0"/>
              </a:spcBef>
              <a:buNone/>
            </a:pPr>
            <a:r>
              <a:rPr lang="en-US" b="1" dirty="0" smtClean="0"/>
              <a:t>		</a:t>
            </a:r>
            <a:r>
              <a:rPr lang="en-US" sz="2600" b="1" dirty="0" smtClean="0"/>
              <a:t>	     </a:t>
            </a:r>
          </a:p>
          <a:p>
            <a:pPr marL="0" indent="0" fontAlgn="t">
              <a:lnSpc>
                <a:spcPct val="150000"/>
              </a:lnSpc>
              <a:buNone/>
            </a:pPr>
            <a:r>
              <a:rPr lang="en-US" sz="2600" b="1" dirty="0" smtClean="0"/>
              <a:t> 			  </a:t>
            </a:r>
          </a:p>
          <a:p>
            <a:pPr marL="0" indent="0" fontAlgn="t">
              <a:lnSpc>
                <a:spcPct val="150000"/>
              </a:lnSpc>
              <a:buNone/>
            </a:pPr>
            <a:r>
              <a:rPr lang="en-US" sz="2600" b="1" dirty="0"/>
              <a:t>	</a:t>
            </a:r>
            <a:r>
              <a:rPr lang="en-US" sz="2600" b="1" dirty="0" smtClean="0"/>
              <a:t>		        </a:t>
            </a:r>
            <a:r>
              <a:rPr lang="en-US" b="1" u="sng" dirty="0" smtClean="0"/>
              <a:t>Revenues</a:t>
            </a:r>
            <a:r>
              <a:rPr lang="en-US" b="1" dirty="0" smtClean="0"/>
              <a:t>                 </a:t>
            </a:r>
            <a:r>
              <a:rPr lang="en-US" b="1" u="sng" dirty="0" smtClean="0"/>
              <a:t>Expenditures</a:t>
            </a:r>
            <a:endParaRPr lang="en-US" u="sng" dirty="0"/>
          </a:p>
          <a:p>
            <a:pPr marL="0" indent="0" fontAlgn="t">
              <a:spcBef>
                <a:spcPts val="600"/>
              </a:spcBef>
              <a:spcAft>
                <a:spcPts val="200"/>
              </a:spcAft>
              <a:buNone/>
            </a:pPr>
            <a:r>
              <a:rPr lang="en-US" sz="2200" dirty="0" smtClean="0"/>
              <a:t>2014 Budget</a:t>
            </a:r>
            <a:r>
              <a:rPr lang="en-US" sz="2200" b="1" dirty="0" smtClean="0"/>
              <a:t> 		          </a:t>
            </a:r>
            <a:r>
              <a:rPr lang="en-US" sz="2200" dirty="0" smtClean="0"/>
              <a:t>$59,464,885                  $59,462,248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 smtClean="0"/>
              <a:t>2014 Actual		          $61,714,169	       </a:t>
            </a:r>
            <a:r>
              <a:rPr lang="en-US" sz="2250" dirty="0" smtClean="0"/>
              <a:t>$</a:t>
            </a:r>
            <a:r>
              <a:rPr lang="en-US" sz="2200" dirty="0" smtClean="0"/>
              <a:t>55,766,537</a:t>
            </a:r>
          </a:p>
          <a:p>
            <a:pPr marL="0" indent="0" fontAlgn="t">
              <a:spcBef>
                <a:spcPts val="1200"/>
              </a:spcBef>
              <a:spcAft>
                <a:spcPts val="200"/>
              </a:spcAft>
              <a:buNone/>
            </a:pPr>
            <a:r>
              <a:rPr lang="en-US" sz="2200" dirty="0" smtClean="0"/>
              <a:t>2015 Budget	 	          $59,370,699                  $59,359,748</a:t>
            </a:r>
            <a:br>
              <a:rPr lang="en-US" sz="2200" dirty="0" smtClean="0"/>
            </a:br>
            <a:r>
              <a:rPr lang="en-US" sz="2200" dirty="0" smtClean="0"/>
              <a:t>2015 Actual </a:t>
            </a:r>
            <a:r>
              <a:rPr lang="en-US" sz="2200" dirty="0"/>
              <a:t>	 </a:t>
            </a:r>
            <a:r>
              <a:rPr lang="en-US" sz="2200" dirty="0" smtClean="0"/>
              <a:t>     	          $51,660,686                  $55,538,752</a:t>
            </a:r>
          </a:p>
          <a:p>
            <a:pPr marL="0" indent="0" fontAlgn="t">
              <a:spcBef>
                <a:spcPts val="1800"/>
              </a:spcBef>
              <a:buNone/>
            </a:pPr>
            <a:r>
              <a:rPr lang="en-US" sz="2200" dirty="0" smtClean="0"/>
              <a:t>2016 Budget	   	        </a:t>
            </a:r>
            <a:r>
              <a:rPr lang="en-US" sz="2200" dirty="0"/>
              <a:t>  </a:t>
            </a:r>
            <a:r>
              <a:rPr lang="en-US" sz="2200" dirty="0" smtClean="0"/>
              <a:t>$60,191,666	       $</a:t>
            </a:r>
            <a:r>
              <a:rPr lang="en-US" sz="2200" dirty="0"/>
              <a:t>60,061,584 </a:t>
            </a:r>
            <a:endParaRPr lang="en-US" sz="2200" dirty="0" smtClean="0"/>
          </a:p>
          <a:p>
            <a:pPr marL="0" indent="0" fontAlgn="t">
              <a:spcBef>
                <a:spcPts val="0"/>
              </a:spcBef>
              <a:spcAft>
                <a:spcPts val="200"/>
              </a:spcAft>
              <a:buNone/>
            </a:pPr>
            <a:r>
              <a:rPr lang="en-US" sz="2200" dirty="0" smtClean="0"/>
              <a:t>2016 Actual </a:t>
            </a:r>
            <a:r>
              <a:rPr lang="en-US" sz="2000" dirty="0" smtClean="0"/>
              <a:t>(estimated)	           </a:t>
            </a:r>
            <a:r>
              <a:rPr lang="en-US" sz="2200" dirty="0" smtClean="0"/>
              <a:t>$64,000,000	       $56,700,000*</a:t>
            </a:r>
          </a:p>
          <a:p>
            <a:pPr marL="0" indent="0" fontAlgn="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dirty="0" smtClean="0"/>
              <a:t>*</a:t>
            </a:r>
            <a:r>
              <a:rPr lang="en-US" sz="1800" i="1" dirty="0" smtClean="0"/>
              <a:t>Includes est. $</a:t>
            </a:r>
            <a:r>
              <a:rPr lang="en-US" sz="1800" i="1" dirty="0" smtClean="0"/>
              <a:t>1.5m </a:t>
            </a:r>
            <a:r>
              <a:rPr lang="en-US" sz="1800" i="1" dirty="0" smtClean="0"/>
              <a:t>in rollover encumbrances</a:t>
            </a:r>
          </a:p>
          <a:p>
            <a:pPr marL="0" indent="0" fontAlgn="t">
              <a:lnSpc>
                <a:spcPct val="160000"/>
              </a:lnSpc>
              <a:spcBef>
                <a:spcPts val="1200"/>
              </a:spcBef>
              <a:buNone/>
            </a:pPr>
            <a:r>
              <a:rPr lang="en-US" b="1" i="1" dirty="0" smtClean="0"/>
              <a:t>2017 Budget (operating)      $61,423,582	      $61,394,574</a:t>
            </a:r>
          </a:p>
          <a:p>
            <a:pPr marL="0" indent="0" fontAlgn="t">
              <a:spcBef>
                <a:spcPts val="1200"/>
              </a:spcBef>
              <a:buNone/>
            </a:pPr>
            <a:r>
              <a:rPr lang="en-US" b="1" i="1" dirty="0" smtClean="0"/>
              <a:t>2017 Budget (capital)           $  4,256,764 	      $  4,256,764</a:t>
            </a:r>
          </a:p>
          <a:p>
            <a:pPr marL="0" indent="0" fontAlgn="t">
              <a:spcBef>
                <a:spcPts val="1200"/>
              </a:spcBef>
              <a:buNone/>
            </a:pPr>
            <a:r>
              <a:rPr lang="en-US" b="1" i="1" dirty="0" smtClean="0"/>
              <a:t>2017 Total		        $65,680,346	      $65,661,338	</a:t>
            </a:r>
            <a:r>
              <a:rPr lang="en-US" sz="2200" b="1" i="1" dirty="0" smtClean="0"/>
              <a:t>	</a:t>
            </a:r>
            <a:endParaRPr lang="en-US" sz="2200" b="1" i="1" dirty="0"/>
          </a:p>
          <a:p>
            <a:endParaRPr lang="en-US" sz="1800" b="1" i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E47E-09B3-497C-8813-9295B833966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645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>
                <a:solidFill>
                  <a:srgbClr val="46464A"/>
                </a:solidFill>
              </a:rPr>
              <a:t>DOING THE MATH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822960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 smtClean="0"/>
              <a:t>Year-on-Year, Revenues – Expenditures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000" dirty="0" smtClean="0"/>
              <a:t>2013: 						$	        0</a:t>
            </a:r>
          </a:p>
          <a:p>
            <a:pPr marL="0" indent="0">
              <a:buNone/>
            </a:pPr>
            <a:r>
              <a:rPr lang="en-US" sz="2000" dirty="0" smtClean="0"/>
              <a:t>2014: 						$    5,947,632</a:t>
            </a:r>
          </a:p>
          <a:p>
            <a:pPr marL="0" indent="0">
              <a:buNone/>
            </a:pPr>
            <a:r>
              <a:rPr lang="en-US" sz="2000" dirty="0" smtClean="0"/>
              <a:t>2015: 						$   (3,878,066)	</a:t>
            </a:r>
          </a:p>
          <a:p>
            <a:pPr marL="0" indent="0">
              <a:buNone/>
            </a:pPr>
            <a:r>
              <a:rPr lang="en-US" sz="2000" dirty="0" smtClean="0"/>
              <a:t>2016: 						$    7,300,000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Plus</a:t>
            </a:r>
            <a:r>
              <a:rPr lang="en-US" sz="2200" dirty="0" smtClean="0"/>
              <a:t> </a:t>
            </a:r>
            <a:r>
              <a:rPr lang="en-US" sz="1600" dirty="0" smtClean="0"/>
              <a:t>(internal escrows for health care &amp; workers comp)        </a:t>
            </a:r>
            <a:r>
              <a:rPr lang="en-US" sz="2000" u="sng" dirty="0" smtClean="0"/>
              <a:t>$    3,500,000</a:t>
            </a:r>
          </a:p>
          <a:p>
            <a:pPr marL="0" indent="0">
              <a:buNone/>
            </a:pPr>
            <a:r>
              <a:rPr lang="en-US" sz="2000" dirty="0" smtClean="0"/>
              <a:t>EOY </a:t>
            </a:r>
            <a:r>
              <a:rPr lang="en-US" sz="2000" dirty="0"/>
              <a:t>City Cash Balance </a:t>
            </a:r>
            <a:r>
              <a:rPr lang="en-US" sz="1800" dirty="0"/>
              <a:t>(approximation</a:t>
            </a:r>
            <a:r>
              <a:rPr lang="en-US" sz="1800" dirty="0" smtClean="0"/>
              <a:t>)                  </a:t>
            </a:r>
            <a:r>
              <a:rPr lang="en-US" sz="2000" dirty="0" smtClean="0"/>
              <a:t>$  12,869,566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Subtract </a:t>
            </a:r>
            <a:r>
              <a:rPr lang="en-US" sz="1800" dirty="0" smtClean="0"/>
              <a:t>(10% Revenue operating reserve)		</a:t>
            </a:r>
            <a:r>
              <a:rPr lang="en-US" sz="2000" u="heavy" dirty="0" smtClean="0"/>
              <a:t>$  (6,000,000)</a:t>
            </a:r>
            <a:r>
              <a:rPr lang="en-US" dirty="0" smtClean="0"/>
              <a:t>	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100" b="1" dirty="0" smtClean="0"/>
              <a:t>Total Available for Capital Improvements    </a:t>
            </a:r>
            <a:r>
              <a:rPr lang="en-US" sz="2200" b="1" dirty="0" smtClean="0"/>
              <a:t>$</a:t>
            </a:r>
            <a:r>
              <a:rPr lang="en-US" b="1" dirty="0" smtClean="0"/>
              <a:t>  6,869,566</a:t>
            </a:r>
            <a:r>
              <a:rPr lang="en-US" dirty="0" smtClean="0"/>
              <a:t>	</a:t>
            </a:r>
            <a:r>
              <a:rPr lang="en-US" sz="2200" dirty="0" smtClean="0"/>
              <a:t>	</a:t>
            </a:r>
          </a:p>
        </p:txBody>
      </p:sp>
      <p:pic>
        <p:nvPicPr>
          <p:cNvPr id="4" name="Picture 3" descr="ANd9GcT03copyGvKBtIPxXvtecdZi33ChfQQZIuEMNRuIj23LLo8d9khhFcy8w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443271"/>
            <a:ext cx="840658" cy="825090"/>
          </a:xfrm>
          <a:prstGeom prst="ellipse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E47E-09B3-497C-8813-9295B833966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242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Away #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sz="2800" dirty="0" smtClean="0"/>
              <a:t>City has both a balanced and sustainable operating budget for </a:t>
            </a:r>
            <a:r>
              <a:rPr lang="en-US" sz="2800" dirty="0" smtClean="0"/>
              <a:t>2017.</a:t>
            </a:r>
            <a:endParaRPr lang="en-US" sz="2800" dirty="0" smtClean="0"/>
          </a:p>
          <a:p>
            <a:endParaRPr lang="en-US" sz="2800" dirty="0"/>
          </a:p>
          <a:p>
            <a:r>
              <a:rPr lang="en-US" sz="2800" dirty="0" smtClean="0"/>
              <a:t>Due to careful management of spending over past three years, City can finally begin to invest millions in long neglected capital improvements and </a:t>
            </a:r>
            <a:r>
              <a:rPr lang="en-US" sz="2800" dirty="0" smtClean="0"/>
              <a:t>infrastructure.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E47E-09B3-497C-8813-9295B833966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665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2017 Budget Revenue Highlights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229600" cy="4876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dirty="0" smtClean="0"/>
              <a:t>					       </a:t>
            </a:r>
            <a:r>
              <a:rPr lang="en-US" sz="2000" u="sng" dirty="0" smtClean="0"/>
              <a:t>2016</a:t>
            </a:r>
            <a:r>
              <a:rPr lang="en-US" sz="2000" dirty="0" smtClean="0"/>
              <a:t>	       </a:t>
            </a:r>
            <a:r>
              <a:rPr lang="en-US" sz="2000" u="sng" dirty="0" smtClean="0"/>
              <a:t>2017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Property Taxes				$16,715,001	$16,631,432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000" dirty="0" smtClean="0"/>
              <a:t>EIT					$10,716,430	$10,818,927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000" dirty="0" smtClean="0"/>
              <a:t>LST					$  4,664,334	$  5,569,740</a:t>
            </a:r>
          </a:p>
          <a:p>
            <a:pPr marL="0" indent="0">
              <a:buNone/>
            </a:pPr>
            <a:r>
              <a:rPr lang="en-US" sz="2000" dirty="0" smtClean="0"/>
              <a:t>Mercantile/Business 			$  7,430,009	$  7,332,208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Other Taxes				$  1,440,010	$  1,438,000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000" dirty="0" smtClean="0"/>
              <a:t>Departmental </a:t>
            </a:r>
            <a:r>
              <a:rPr lang="en-US" sz="1600" dirty="0" smtClean="0"/>
              <a:t>(includes State Public Safety $5m)</a:t>
            </a:r>
            <a:r>
              <a:rPr lang="en-US" sz="2000" dirty="0" smtClean="0"/>
              <a:t>	$  9,286,686	$  9,429,606</a:t>
            </a:r>
            <a:r>
              <a:rPr lang="en-US" sz="2000" dirty="0"/>
              <a:t> </a:t>
            </a:r>
            <a:endParaRPr lang="en-US" sz="20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en-US" sz="2000" dirty="0" smtClean="0"/>
              <a:t>Fines, Licenses &amp; Permits		$  1,325,753	$  1,314,745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000" dirty="0" smtClean="0"/>
              <a:t>Pension State Aid			$  2,200,000	$  2,532,920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000" dirty="0" smtClean="0"/>
              <a:t>Ground Lease Payments			$  1,166,990	$  1,202,000</a:t>
            </a:r>
            <a:r>
              <a:rPr lang="en-US" sz="2000" dirty="0"/>
              <a:t> </a:t>
            </a:r>
            <a:endParaRPr lang="en-US" sz="20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en-US" sz="2000" dirty="0" smtClean="0"/>
              <a:t>Priority Parking Payments		$     954,810	$  1,798,000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000" dirty="0" smtClean="0"/>
              <a:t>Other/Miscellaneous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 smtClean="0"/>
              <a:t>(PILOTs, Employee medical, CRW Shares </a:t>
            </a:r>
            <a:r>
              <a:rPr lang="en-US" sz="1200" dirty="0" err="1" smtClean="0"/>
              <a:t>Srvs</a:t>
            </a:r>
            <a:r>
              <a:rPr lang="en-US" sz="1200" dirty="0" smtClean="0"/>
              <a:t>, Comcast franchise, </a:t>
            </a:r>
            <a:r>
              <a:rPr lang="en-US" sz="1200" dirty="0" err="1" smtClean="0"/>
              <a:t>etc</a:t>
            </a:r>
            <a:r>
              <a:rPr lang="en-US" sz="1200" dirty="0" smtClean="0"/>
              <a:t>)</a:t>
            </a:r>
            <a:r>
              <a:rPr lang="en-US" sz="2000" dirty="0" smtClean="0"/>
              <a:t>	$  4,071,561	$  3,382,007</a:t>
            </a:r>
          </a:p>
          <a:p>
            <a:pPr marL="0" indent="0" algn="ctr">
              <a:spcBef>
                <a:spcPts val="600"/>
              </a:spcBef>
              <a:buNone/>
            </a:pPr>
            <a:endParaRPr lang="en-US" sz="2000" i="1" dirty="0" smtClean="0"/>
          </a:p>
          <a:p>
            <a:pPr marL="0" indent="0" algn="ctr">
              <a:spcBef>
                <a:spcPts val="600"/>
              </a:spcBef>
              <a:buNone/>
            </a:pPr>
            <a:r>
              <a:rPr lang="en-US" sz="2000" b="1" i="1" dirty="0" smtClean="0"/>
              <a:t>Little overall change </a:t>
            </a:r>
            <a:r>
              <a:rPr lang="en-US" sz="2000" b="1" i="1" dirty="0"/>
              <a:t>year-over-year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E47E-09B3-497C-8813-9295B8339666}" type="slidenum">
              <a:rPr lang="en-US" smtClean="0"/>
              <a:t>6</a:t>
            </a:fld>
            <a:endParaRPr lang="en-US"/>
          </a:p>
        </p:txBody>
      </p:sp>
      <p:pic>
        <p:nvPicPr>
          <p:cNvPr id="5" name="Picture 4" descr="ANd9GcT03copyGvKBtIPxXvtecdZi33ChfQQZIuEMNRuIj23LLo8d9khhFcy8w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443271"/>
            <a:ext cx="840658" cy="825090"/>
          </a:xfrm>
          <a:prstGeom prst="ellipse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73926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Away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2800" dirty="0" smtClean="0"/>
              <a:t>Parking payments are </a:t>
            </a:r>
            <a:r>
              <a:rPr lang="en-US" sz="2800" i="1" dirty="0" smtClean="0"/>
              <a:t>essential</a:t>
            </a:r>
            <a:r>
              <a:rPr lang="en-US" sz="2800" dirty="0" smtClean="0"/>
              <a:t> revenues for City </a:t>
            </a:r>
            <a:r>
              <a:rPr lang="en-US" sz="2800" dirty="0" smtClean="0"/>
              <a:t>sustainability.</a:t>
            </a:r>
            <a:endParaRPr lang="en-US" sz="2800" dirty="0" smtClean="0"/>
          </a:p>
          <a:p>
            <a:endParaRPr lang="en-US" sz="2800" dirty="0"/>
          </a:p>
          <a:p>
            <a:r>
              <a:rPr lang="en-US" sz="2800" dirty="0" smtClean="0"/>
              <a:t>Movement to open up waterfall payment structure and take these away would devastate the City’s recovery and betray the promise of the Strong </a:t>
            </a:r>
            <a:r>
              <a:rPr lang="en-US" sz="2800" dirty="0" smtClean="0"/>
              <a:t>Plan.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E47E-09B3-497C-8813-9295B833966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546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Away #3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77200" cy="4876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Balanced budget is sustainable ONLY with the revenue available from the taxing powers afforded Harrisburg through Act 47</a:t>
            </a:r>
          </a:p>
          <a:p>
            <a:pPr marL="0" indent="0">
              <a:buNone/>
            </a:pPr>
            <a:endParaRPr lang="en-US" dirty="0" smtClean="0"/>
          </a:p>
          <a:p>
            <a:pPr lvl="2"/>
            <a:r>
              <a:rPr lang="en-US" sz="2000" dirty="0" smtClean="0"/>
              <a:t>City </a:t>
            </a:r>
            <a:r>
              <a:rPr lang="en-US" sz="2000" i="1" dirty="0" smtClean="0"/>
              <a:t>must</a:t>
            </a:r>
            <a:r>
              <a:rPr lang="en-US" sz="2000" dirty="0" smtClean="0"/>
              <a:t> push for legislative change on state level to take these powers with us upon exiting Act 47 after 2018, as mandated by law</a:t>
            </a:r>
          </a:p>
          <a:p>
            <a:pPr lvl="2"/>
            <a:endParaRPr lang="en-US" sz="2000" dirty="0" smtClean="0"/>
          </a:p>
          <a:p>
            <a:pPr lvl="2"/>
            <a:r>
              <a:rPr lang="en-US" sz="2000" dirty="0" smtClean="0"/>
              <a:t>City Council </a:t>
            </a:r>
            <a:r>
              <a:rPr lang="en-US" sz="2000" i="1" dirty="0" smtClean="0"/>
              <a:t>must</a:t>
            </a:r>
            <a:r>
              <a:rPr lang="en-US" sz="2000" dirty="0" smtClean="0"/>
              <a:t> initiate the Home Rule process to allow taxing powers such as the current EIT level to exist by right</a:t>
            </a:r>
          </a:p>
          <a:p>
            <a:pPr marL="548640" lvl="2" indent="0">
              <a:spcBef>
                <a:spcPts val="0"/>
              </a:spcBef>
              <a:buNone/>
            </a:pPr>
            <a:r>
              <a:rPr lang="en-US" sz="2000" dirty="0" smtClean="0"/>
              <a:t>   in a new City charter</a:t>
            </a:r>
          </a:p>
          <a:p>
            <a:pPr marL="548640" lvl="2" indent="0">
              <a:buNone/>
            </a:pPr>
            <a:endParaRPr lang="en-US" sz="2000" dirty="0" smtClean="0"/>
          </a:p>
          <a:p>
            <a:pPr lvl="2"/>
            <a:r>
              <a:rPr lang="en-US" sz="2000" dirty="0" smtClean="0"/>
              <a:t>Citizens </a:t>
            </a:r>
            <a:r>
              <a:rPr lang="en-US" sz="2000" i="1" dirty="0" smtClean="0"/>
              <a:t>must</a:t>
            </a:r>
            <a:r>
              <a:rPr lang="en-US" sz="2000" dirty="0" smtClean="0"/>
              <a:t> be aware that even if the state legislature abolishes school property taxes, City real estate taxes may need to be increased to fill this void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E47E-09B3-497C-8813-9295B833966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01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2017 Budget Expenditure Highlights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305800" cy="4876800"/>
          </a:xfrm>
        </p:spPr>
        <p:txBody>
          <a:bodyPr/>
          <a:lstStyle/>
          <a:p>
            <a:pPr marL="1737360" lvl="8" indent="0">
              <a:buClr>
                <a:srgbClr val="6F6F74"/>
              </a:buClr>
              <a:buNone/>
            </a:pPr>
            <a:endParaRPr lang="en-US" sz="2800" dirty="0" smtClean="0">
              <a:solidFill>
                <a:srgbClr val="000000"/>
              </a:solidFill>
            </a:endParaRPr>
          </a:p>
          <a:p>
            <a:pPr marL="1737360" lvl="8" indent="0">
              <a:buClr>
                <a:srgbClr val="6F6F74"/>
              </a:buClr>
              <a:buNone/>
            </a:pPr>
            <a:r>
              <a:rPr lang="en-US" sz="2400" dirty="0">
                <a:solidFill>
                  <a:srgbClr val="000000"/>
                </a:solidFill>
              </a:rPr>
              <a:t>	</a:t>
            </a:r>
            <a:r>
              <a:rPr lang="en-US" sz="2400" dirty="0" smtClean="0">
                <a:solidFill>
                  <a:srgbClr val="000000"/>
                </a:solidFill>
              </a:rPr>
              <a:t>		        </a:t>
            </a:r>
            <a:r>
              <a:rPr lang="en-US" sz="2400" u="sng" dirty="0" smtClean="0">
                <a:solidFill>
                  <a:srgbClr val="000000"/>
                </a:solidFill>
              </a:rPr>
              <a:t>2016</a:t>
            </a:r>
            <a:r>
              <a:rPr lang="en-US" sz="2400" dirty="0" smtClean="0">
                <a:solidFill>
                  <a:srgbClr val="000000"/>
                </a:solidFill>
              </a:rPr>
              <a:t>		  </a:t>
            </a:r>
            <a:r>
              <a:rPr lang="en-US" sz="2400" u="sng" dirty="0" smtClean="0">
                <a:solidFill>
                  <a:srgbClr val="000000"/>
                </a:solidFill>
              </a:rPr>
              <a:t>2017</a:t>
            </a:r>
            <a:endParaRPr lang="en-US" sz="2400" u="sng" dirty="0">
              <a:solidFill>
                <a:srgbClr val="000000"/>
              </a:solidFill>
            </a:endParaRPr>
          </a:p>
          <a:p>
            <a:pPr marL="548640" lvl="2" indent="0">
              <a:buNone/>
            </a:pPr>
            <a:endParaRPr lang="en-US" sz="2400" dirty="0" smtClean="0"/>
          </a:p>
          <a:p>
            <a:pPr marL="548640" lvl="2" indent="0">
              <a:buNone/>
            </a:pPr>
            <a:r>
              <a:rPr lang="en-US" sz="2400" dirty="0" smtClean="0"/>
              <a:t>Personnel:		$29,266,693      $31,053,556</a:t>
            </a:r>
          </a:p>
          <a:p>
            <a:pPr marL="548640" lvl="2" indent="0">
              <a:buNone/>
            </a:pPr>
            <a:endParaRPr lang="en-US" sz="2400" dirty="0"/>
          </a:p>
          <a:p>
            <a:pPr marL="548640" lvl="2" indent="0">
              <a:buNone/>
            </a:pPr>
            <a:r>
              <a:rPr lang="en-US" sz="2400" dirty="0" smtClean="0"/>
              <a:t>Health Care:		$11,000,000      $11,660,000</a:t>
            </a:r>
          </a:p>
          <a:p>
            <a:pPr marL="548640" lvl="2" indent="0">
              <a:buNone/>
            </a:pPr>
            <a:endParaRPr lang="en-US" sz="2400" dirty="0"/>
          </a:p>
          <a:p>
            <a:pPr marL="548640" lvl="2" indent="0">
              <a:buNone/>
            </a:pPr>
            <a:r>
              <a:rPr lang="en-US" sz="2400" dirty="0" smtClean="0"/>
              <a:t>Pension Expense:  	$  3,187,172	    $  3,646,263</a:t>
            </a:r>
          </a:p>
          <a:p>
            <a:pPr marL="548640" lvl="2" indent="0">
              <a:buNone/>
            </a:pPr>
            <a:endParaRPr lang="en-US" sz="2400" dirty="0"/>
          </a:p>
          <a:p>
            <a:pPr marL="548640" lvl="2" indent="0">
              <a:buNone/>
            </a:pPr>
            <a:r>
              <a:rPr lang="en-US" sz="2400" dirty="0" smtClean="0"/>
              <a:t>		</a:t>
            </a:r>
            <a:endParaRPr lang="en-US" sz="2400" dirty="0"/>
          </a:p>
        </p:txBody>
      </p:sp>
      <p:pic>
        <p:nvPicPr>
          <p:cNvPr id="4" name="Picture 3" descr="ANd9GcT03copyGvKBtIPxXvtecdZi33ChfQQZIuEMNRuIj23LLo8d9khhFcy8w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9600" y="443271"/>
            <a:ext cx="840658" cy="825090"/>
          </a:xfrm>
          <a:prstGeom prst="ellipse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E47E-09B3-497C-8813-9295B833966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358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2196</TotalTime>
  <Words>534</Words>
  <Application>Microsoft Office PowerPoint</Application>
  <PresentationFormat>On-screen Show (4:3)</PresentationFormat>
  <Paragraphs>183</Paragraphs>
  <Slides>21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Clarity</vt:lpstr>
      <vt:lpstr>2017   Budget    Presentation</vt:lpstr>
      <vt:lpstr>AGENDA</vt:lpstr>
      <vt:lpstr>BALANCING THE BUDGET</vt:lpstr>
      <vt:lpstr>DOING THE MATH</vt:lpstr>
      <vt:lpstr>Take Away # 1</vt:lpstr>
      <vt:lpstr>2017 Budget Revenue Highlights</vt:lpstr>
      <vt:lpstr>Take Away #2</vt:lpstr>
      <vt:lpstr>Take Away #3</vt:lpstr>
      <vt:lpstr>2017 Budget Expenditure Highlights</vt:lpstr>
      <vt:lpstr>MAINTAINING CRITICAL CAPACITY </vt:lpstr>
      <vt:lpstr>BUILDING CRITICAL CAPACITY </vt:lpstr>
      <vt:lpstr>Policing Initiatives</vt:lpstr>
      <vt:lpstr>4 Take Aways for Harrisburg </vt:lpstr>
      <vt:lpstr>CAPITAL PROJECTS 2017 GENERAL FUND</vt:lpstr>
      <vt:lpstr>CAPITAL PROJECTS 2017 GENERAL FUND</vt:lpstr>
      <vt:lpstr>CAPITAL PROJECTS 2017 GENERAL FUND</vt:lpstr>
      <vt:lpstr>CAPITAL PROJECTS 2017 GENERAL FUND</vt:lpstr>
      <vt:lpstr>CAPITAL PROJECTS 2017 NEIGHBORHOOD SERVICES</vt:lpstr>
      <vt:lpstr>CAPITAL PROJECTS 2017 STATE LIQUID FUELS TAX FUND</vt:lpstr>
      <vt:lpstr>2018/2019 Capital Projects</vt:lpstr>
      <vt:lpstr>NEXT STEPS THROUGH YEAR END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General Fund Budget Presentation</dc:title>
  <dc:creator>Regalado, Erika S.</dc:creator>
  <cp:lastModifiedBy>Weber, Bruce</cp:lastModifiedBy>
  <cp:revision>125</cp:revision>
  <cp:lastPrinted>2015-11-24T20:43:20Z</cp:lastPrinted>
  <dcterms:created xsi:type="dcterms:W3CDTF">2015-11-23T23:08:52Z</dcterms:created>
  <dcterms:modified xsi:type="dcterms:W3CDTF">2016-11-22T20:58:48Z</dcterms:modified>
</cp:coreProperties>
</file>